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8" r:id="rId1"/>
  </p:sldMasterIdLst>
  <p:sldIdLst>
    <p:sldId id="256" r:id="rId2"/>
    <p:sldId id="266" r:id="rId3"/>
    <p:sldId id="267" r:id="rId4"/>
    <p:sldId id="268" r:id="rId5"/>
    <p:sldId id="269" r:id="rId6"/>
    <p:sldId id="270" r:id="rId7"/>
    <p:sldId id="271" r:id="rId8"/>
    <p:sldId id="272" r:id="rId9"/>
    <p:sldId id="273" r:id="rId10"/>
    <p:sldId id="274" r:id="rId11"/>
    <p:sldId id="275" r:id="rId12"/>
    <p:sldId id="276" r:id="rId13"/>
    <p:sldId id="265" r:id="rId1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21" autoAdjust="0"/>
    <p:restoredTop sz="94660"/>
  </p:normalViewPr>
  <p:slideViewPr>
    <p:cSldViewPr snapToGrid="0">
      <p:cViewPr varScale="1">
        <p:scale>
          <a:sx n="113" d="100"/>
          <a:sy n="113" d="100"/>
        </p:scale>
        <p:origin x="510" y="11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1100051" y="4455620"/>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4557DCA1-B1FC-4100-A00C-B68760D20C1D}" type="datetimeFigureOut">
              <a:rPr lang="en-IN" smtClean="0"/>
              <a:t>19-07-2022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A334F5BE-B4AF-4926-AAE7-BA7ABFA61238}" type="slidenum">
              <a:rPr lang="en-IN" smtClean="0"/>
              <a:t>‹#›</a:t>
            </a:fld>
            <a:endParaRPr lang="en-IN"/>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3758944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a:defRPr/>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557DCA1-B1FC-4100-A00C-B68760D20C1D}" type="datetimeFigureOut">
              <a:rPr lang="en-IN" smtClean="0"/>
              <a:t>19-07-2022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A334F5BE-B4AF-4926-AAE7-BA7ABFA61238}" type="slidenum">
              <a:rPr lang="en-IN" smtClean="0"/>
              <a:t>‹#›</a:t>
            </a:fld>
            <a:endParaRPr lang="en-IN"/>
          </a:p>
        </p:txBody>
      </p:sp>
    </p:spTree>
    <p:extLst>
      <p:ext uri="{BB962C8B-B14F-4D97-AF65-F5344CB8AC3E}">
        <p14:creationId xmlns:p14="http://schemas.microsoft.com/office/powerpoint/2010/main" val="51227168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557DCA1-B1FC-4100-A00C-B68760D20C1D}" type="datetimeFigureOut">
              <a:rPr lang="en-IN" smtClean="0"/>
              <a:t>19-07-2022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A334F5BE-B4AF-4926-AAE7-BA7ABFA61238}" type="slidenum">
              <a:rPr lang="en-IN" smtClean="0"/>
              <a:t>‹#›</a:t>
            </a:fld>
            <a:endParaRPr lang="en-IN"/>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881846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97279" y="1845734"/>
            <a:ext cx="493776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557DCA1-B1FC-4100-A00C-B68760D20C1D}" type="datetimeFigureOut">
              <a:rPr lang="en-IN" smtClean="0"/>
              <a:t>19-07-2022</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A334F5BE-B4AF-4926-AAE7-BA7ABFA61238}" type="slidenum">
              <a:rPr lang="en-IN" smtClean="0"/>
              <a:t>‹#›</a:t>
            </a:fld>
            <a:endParaRPr lang="en-IN"/>
          </a:p>
        </p:txBody>
      </p:sp>
    </p:spTree>
    <p:extLst>
      <p:ext uri="{BB962C8B-B14F-4D97-AF65-F5344CB8AC3E}">
        <p14:creationId xmlns:p14="http://schemas.microsoft.com/office/powerpoint/2010/main" val="344485488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97280" y="2582334"/>
            <a:ext cx="4937760" cy="3378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17920" y="2582334"/>
            <a:ext cx="4937760" cy="3378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557DCA1-B1FC-4100-A00C-B68760D20C1D}" type="datetimeFigureOut">
              <a:rPr lang="en-IN" smtClean="0"/>
              <a:t>19-07-2022</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A334F5BE-B4AF-4926-AAE7-BA7ABFA61238}" type="slidenum">
              <a:rPr lang="en-IN" smtClean="0"/>
              <a:t>‹#›</a:t>
            </a:fld>
            <a:endParaRPr lang="en-IN"/>
          </a:p>
        </p:txBody>
      </p:sp>
    </p:spTree>
    <p:extLst>
      <p:ext uri="{BB962C8B-B14F-4D97-AF65-F5344CB8AC3E}">
        <p14:creationId xmlns:p14="http://schemas.microsoft.com/office/powerpoint/2010/main" val="141312929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557DCA1-B1FC-4100-A00C-B68760D20C1D}" type="datetimeFigureOut">
              <a:rPr lang="en-IN" smtClean="0"/>
              <a:t>19-07-2022</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A334F5BE-B4AF-4926-AAE7-BA7ABFA61238}" type="slidenum">
              <a:rPr lang="en-IN" smtClean="0"/>
              <a:t>‹#›</a:t>
            </a:fld>
            <a:endParaRPr lang="en-IN"/>
          </a:p>
        </p:txBody>
      </p:sp>
    </p:spTree>
    <p:extLst>
      <p:ext uri="{BB962C8B-B14F-4D97-AF65-F5344CB8AC3E}">
        <p14:creationId xmlns:p14="http://schemas.microsoft.com/office/powerpoint/2010/main" val="230926567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4557DCA1-B1FC-4100-A00C-B68760D20C1D}" type="datetimeFigureOut">
              <a:rPr lang="en-IN" smtClean="0"/>
              <a:t>19-07-2022</a:t>
            </a:fld>
            <a:endParaRPr lang="en-IN"/>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IN"/>
          </a:p>
        </p:txBody>
      </p:sp>
      <p:sp>
        <p:nvSpPr>
          <p:cNvPr id="9" name="Slide Number Placeholder 8"/>
          <p:cNvSpPr>
            <a:spLocks noGrp="1"/>
          </p:cNvSpPr>
          <p:nvPr>
            <p:ph type="sldNum" sz="quarter" idx="12"/>
          </p:nvPr>
        </p:nvSpPr>
        <p:spPr/>
        <p:txBody>
          <a:bodyPr/>
          <a:lstStyle/>
          <a:p>
            <a:fld id="{A334F5BE-B4AF-4926-AAE7-BA7ABFA61238}" type="slidenum">
              <a:rPr lang="en-IN" smtClean="0"/>
              <a:t>‹#›</a:t>
            </a:fld>
            <a:endParaRPr lang="en-IN"/>
          </a:p>
        </p:txBody>
      </p:sp>
    </p:spTree>
    <p:extLst>
      <p:ext uri="{BB962C8B-B14F-4D97-AF65-F5344CB8AC3E}">
        <p14:creationId xmlns:p14="http://schemas.microsoft.com/office/powerpoint/2010/main" val="386810590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4557DCA1-B1FC-4100-A00C-B68760D20C1D}" type="datetimeFigureOut">
              <a:rPr lang="en-IN" smtClean="0"/>
              <a:t>19-07-2022</a:t>
            </a:fld>
            <a:endParaRPr lang="en-IN"/>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en-IN"/>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A334F5BE-B4AF-4926-AAE7-BA7ABFA61238}" type="slidenum">
              <a:rPr lang="en-IN" smtClean="0"/>
              <a:t>‹#›</a:t>
            </a:fld>
            <a:endParaRPr lang="en-IN"/>
          </a:p>
        </p:txBody>
      </p:sp>
    </p:spTree>
    <p:extLst>
      <p:ext uri="{BB962C8B-B14F-4D97-AF65-F5344CB8AC3E}">
        <p14:creationId xmlns:p14="http://schemas.microsoft.com/office/powerpoint/2010/main" val="266882723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264" cy="822960"/>
          </a:xfrm>
        </p:spPr>
        <p:txBody>
          <a:bodyPr lIns="91440" tIns="0" rIns="91440" bIns="0" anchor="b">
            <a:noAutofit/>
          </a:bodyPr>
          <a:lstStyle>
            <a:lvl1pPr>
              <a:defRPr sz="36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15" y="0"/>
            <a:ext cx="12191985" cy="4915076"/>
          </a:xfrm>
          <a:blipFill>
            <a:blip r:embed="rId2"/>
            <a:stretch>
              <a:fillRect/>
            </a:stretch>
          </a:blipFill>
        </p:spPr>
        <p:txBody>
          <a:bodyPr lIns="457200" tIns="457200"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097280" y="5907023"/>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557DCA1-B1FC-4100-A00C-B68760D20C1D}" type="datetimeFigureOut">
              <a:rPr lang="en-IN" smtClean="0"/>
              <a:t>19-07-2022</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A334F5BE-B4AF-4926-AAE7-BA7ABFA61238}" type="slidenum">
              <a:rPr lang="en-IN" smtClean="0"/>
              <a:t>‹#›</a:t>
            </a:fld>
            <a:endParaRPr lang="en-IN"/>
          </a:p>
        </p:txBody>
      </p:sp>
    </p:spTree>
    <p:extLst>
      <p:ext uri="{BB962C8B-B14F-4D97-AF65-F5344CB8AC3E}">
        <p14:creationId xmlns:p14="http://schemas.microsoft.com/office/powerpoint/2010/main" val="232192792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557DCA1-B1FC-4100-A00C-B68760D20C1D}" type="datetimeFigureOut">
              <a:rPr lang="en-IN" smtClean="0"/>
              <a:t>19-07-2022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A334F5BE-B4AF-4926-AAE7-BA7ABFA61238}" type="slidenum">
              <a:rPr lang="en-IN" smtClean="0"/>
              <a:t>‹#›</a:t>
            </a:fld>
            <a:endParaRPr lang="en-IN"/>
          </a:p>
        </p:txBody>
      </p:sp>
    </p:spTree>
    <p:extLst>
      <p:ext uri="{BB962C8B-B14F-4D97-AF65-F5344CB8AC3E}">
        <p14:creationId xmlns:p14="http://schemas.microsoft.com/office/powerpoint/2010/main" val="84475490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4778"/>
            <a:ext cx="2628900" cy="5757421"/>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414778"/>
            <a:ext cx="7734300" cy="5757422"/>
          </a:xfrm>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557DCA1-B1FC-4100-A00C-B68760D20C1D}" type="datetimeFigureOut">
              <a:rPr lang="en-IN" smtClean="0"/>
              <a:t>19-07-2022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A334F5BE-B4AF-4926-AAE7-BA7ABFA61238}" type="slidenum">
              <a:rPr lang="en-IN" smtClean="0"/>
              <a:t>‹#›</a:t>
            </a:fld>
            <a:endParaRPr lang="en-IN"/>
          </a:p>
        </p:txBody>
      </p:sp>
    </p:spTree>
    <p:extLst>
      <p:ext uri="{BB962C8B-B14F-4D97-AF65-F5344CB8AC3E}">
        <p14:creationId xmlns:p14="http://schemas.microsoft.com/office/powerpoint/2010/main" val="12504146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6334316"/>
            <a:ext cx="12192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4557DCA1-B1FC-4100-A00C-B68760D20C1D}" type="datetimeFigureOut">
              <a:rPr lang="en-IN" smtClean="0"/>
              <a:t>19-07-2022</a:t>
            </a:fld>
            <a:endParaRPr lang="en-IN"/>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IN"/>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A334F5BE-B4AF-4926-AAE7-BA7ABFA61238}" type="slidenum">
              <a:rPr lang="en-IN" smtClean="0"/>
              <a:t>‹#›</a:t>
            </a:fld>
            <a:endParaRPr lang="en-IN"/>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06335925"/>
      </p:ext>
    </p:extLst>
  </p:cSld>
  <p:clrMap bg1="lt1" tx1="dk1" bg2="lt2" tx2="dk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0D5E95-0D96-4433-4FEC-ECF087533966}"/>
              </a:ext>
            </a:extLst>
          </p:cNvPr>
          <p:cNvSpPr>
            <a:spLocks noGrp="1"/>
          </p:cNvSpPr>
          <p:nvPr>
            <p:ph type="ctrTitle"/>
          </p:nvPr>
        </p:nvSpPr>
        <p:spPr>
          <a:xfrm>
            <a:off x="1097280" y="1413933"/>
            <a:ext cx="10058400" cy="1270000"/>
          </a:xfrm>
        </p:spPr>
        <p:txBody>
          <a:bodyPr>
            <a:noAutofit/>
          </a:bodyPr>
          <a:lstStyle/>
          <a:p>
            <a:r>
              <a:rPr lang="hi-IN" sz="5400" dirty="0"/>
              <a:t>हिंदी नाटक और उसके प्रमुख रूप</a:t>
            </a:r>
            <a:endParaRPr lang="en-IN" sz="5400" dirty="0"/>
          </a:p>
        </p:txBody>
      </p:sp>
      <p:sp>
        <p:nvSpPr>
          <p:cNvPr id="3" name="Subtitle 2">
            <a:extLst>
              <a:ext uri="{FF2B5EF4-FFF2-40B4-BE49-F238E27FC236}">
                <a16:creationId xmlns:a16="http://schemas.microsoft.com/office/drawing/2014/main" id="{407C6934-6A30-D917-BDC4-9052F4970CCC}"/>
              </a:ext>
            </a:extLst>
          </p:cNvPr>
          <p:cNvSpPr>
            <a:spLocks noGrp="1"/>
          </p:cNvSpPr>
          <p:nvPr>
            <p:ph type="subTitle" idx="1"/>
          </p:nvPr>
        </p:nvSpPr>
        <p:spPr/>
        <p:txBody>
          <a:bodyPr/>
          <a:lstStyle/>
          <a:p>
            <a:pPr algn="ctr"/>
            <a:r>
              <a:rPr lang="en-IN" dirty="0">
                <a:solidFill>
                  <a:schemeClr val="tx1"/>
                </a:solidFill>
              </a:rPr>
              <a:t>HIND</a:t>
            </a:r>
            <a:r>
              <a:rPr lang="hi-IN" dirty="0">
                <a:solidFill>
                  <a:schemeClr val="tx1"/>
                </a:solidFill>
              </a:rPr>
              <a:t>301 </a:t>
            </a:r>
            <a:r>
              <a:rPr lang="en-US" sz="2400" dirty="0" err="1">
                <a:solidFill>
                  <a:schemeClr val="tx1"/>
                </a:solidFill>
              </a:rPr>
              <a:t>रंग</a:t>
            </a:r>
            <a:r>
              <a:rPr lang="en-US" sz="2400" dirty="0">
                <a:solidFill>
                  <a:schemeClr val="tx1"/>
                </a:solidFill>
              </a:rPr>
              <a:t> </a:t>
            </a:r>
            <a:r>
              <a:rPr lang="en-US" sz="2400" dirty="0" err="1">
                <a:solidFill>
                  <a:schemeClr val="tx1"/>
                </a:solidFill>
              </a:rPr>
              <a:t>आलेख</a:t>
            </a:r>
            <a:r>
              <a:rPr lang="en-US" sz="2400" dirty="0">
                <a:solidFill>
                  <a:schemeClr val="tx1"/>
                </a:solidFill>
              </a:rPr>
              <a:t> </a:t>
            </a:r>
            <a:r>
              <a:rPr lang="en-US" sz="2400" dirty="0" err="1">
                <a:solidFill>
                  <a:schemeClr val="tx1"/>
                </a:solidFill>
              </a:rPr>
              <a:t>एवं</a:t>
            </a:r>
            <a:r>
              <a:rPr lang="en-US" sz="2400" dirty="0">
                <a:solidFill>
                  <a:schemeClr val="tx1"/>
                </a:solidFill>
              </a:rPr>
              <a:t> </a:t>
            </a:r>
            <a:r>
              <a:rPr lang="en-US" sz="2400" dirty="0" err="1">
                <a:solidFill>
                  <a:schemeClr val="tx1"/>
                </a:solidFill>
              </a:rPr>
              <a:t>रंगमंच</a:t>
            </a:r>
            <a:endParaRPr lang="en-IN" dirty="0">
              <a:solidFill>
                <a:schemeClr val="tx1"/>
              </a:solidFill>
            </a:endParaRPr>
          </a:p>
          <a:p>
            <a:endParaRPr lang="en-IN" dirty="0"/>
          </a:p>
        </p:txBody>
      </p:sp>
    </p:spTree>
    <p:extLst>
      <p:ext uri="{BB962C8B-B14F-4D97-AF65-F5344CB8AC3E}">
        <p14:creationId xmlns:p14="http://schemas.microsoft.com/office/powerpoint/2010/main" val="202546919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408288-CBF5-3A34-90CD-A9DEA2FA8F2C}"/>
              </a:ext>
            </a:extLst>
          </p:cNvPr>
          <p:cNvSpPr>
            <a:spLocks noGrp="1"/>
          </p:cNvSpPr>
          <p:nvPr>
            <p:ph type="title"/>
          </p:nvPr>
        </p:nvSpPr>
        <p:spPr/>
        <p:txBody>
          <a:bodyPr/>
          <a:lstStyle/>
          <a:p>
            <a:r>
              <a:rPr lang="hi-IN" dirty="0">
                <a:solidFill>
                  <a:schemeClr val="tx1"/>
                </a:solidFill>
              </a:rPr>
              <a:t>प्रस्तावना</a:t>
            </a:r>
            <a:endParaRPr lang="en-IN" dirty="0">
              <a:solidFill>
                <a:schemeClr val="tx1"/>
              </a:solidFill>
            </a:endParaRPr>
          </a:p>
        </p:txBody>
      </p:sp>
      <p:sp>
        <p:nvSpPr>
          <p:cNvPr id="3" name="Content Placeholder 2">
            <a:extLst>
              <a:ext uri="{FF2B5EF4-FFF2-40B4-BE49-F238E27FC236}">
                <a16:creationId xmlns:a16="http://schemas.microsoft.com/office/drawing/2014/main" id="{D5266FD3-6DAC-DD43-6128-AC3526039861}"/>
              </a:ext>
            </a:extLst>
          </p:cNvPr>
          <p:cNvSpPr>
            <a:spLocks noGrp="1"/>
          </p:cNvSpPr>
          <p:nvPr>
            <p:ph idx="1"/>
          </p:nvPr>
        </p:nvSpPr>
        <p:spPr/>
        <p:txBody>
          <a:bodyPr>
            <a:normAutofit lnSpcReduction="10000"/>
          </a:bodyPr>
          <a:lstStyle/>
          <a:p>
            <a:pPr algn="just"/>
            <a:r>
              <a:rPr lang="hi-IN" dirty="0">
                <a:solidFill>
                  <a:schemeClr val="tx1"/>
                </a:solidFill>
              </a:rPr>
              <a:t>हिंदी में नाटकों का प्रारंभ भारतेन्दु हरिश्चंद्र से माना जाता है। उस काल के भारतेन्दु तथा उनके समकालीन नाटककारों ने लोक चेतना के विकास के लिए नाटकों की रचना की इसलिए उस समय की सामाजिक समस्याओं को नाटकों में अभिव्यक्त होने का अच्छा अवसर मिला।जैसाकि कहा जा चुका है, हिन्दी में अव्यावसायिक साहित्यिक रंगमंच के निर्माण का श्रीगणेश आगाहसन ‘अमानत’ लखनवी के ‘इंदर सभा’ नामक गीति-रूपक से माना जा सकता है। पर सच तो यह है कि ‘इंदर सभा’ की वास्तव में रंगमंचीय कृति नहीं थी। इसमें शामियाने के नीचे खुला स्टेज रहता था। नौटंकी की तरह तीन ओर दर्शक बैठते थे, एक ओर तख्त पर राजा इंदर का आसन लगा दिया जाता था, साथ में परियों के लिए कुर्सियाँ रखी जाती थीं। साजिंदों के पीछे एक लाल रंग का पर्दा लटका दिया जाता था। इसी के पीछे से पात्रों का प्रवेश कराया जाता था। राजा इंदर, परियाँ आदि पात्र एक बार आकर वहीं उपस्थित रहते थे। वे अपने संवाद बोलकर वापस नहीं जाते थे।उस समय नाट्यारंगन इतना लोकप्रिय हुआ कि अमानत की ‘इंदर सभा’ के अनुकरण पर कई सभाएँ रची गई, जैसे ‘मदारीलाल की इंदर सभा’, ‘दर्याई इंदर सभा’, ‘हवाई इंदर सभा’ आदि। पारसी नाटक मंडलियों ने भी इन सभाओं और मजलिसेपरिस्तान को अपनाया। ये रचनाएँ नाटक नहीं थी और न ही इनसे हिन्दी का रंगमंच निर्मित हुआ। इसी से भारतेन्दु हरिश्चन्द्र इनको 'नाटकाभास' कहते थे। उन्होंने इनकी पैरोडी के रूप में ‘बंदर सभा’ लिखी थी।</a:t>
            </a:r>
            <a:endParaRPr lang="en-IN" dirty="0">
              <a:solidFill>
                <a:schemeClr val="tx1"/>
              </a:solidFill>
            </a:endParaRPr>
          </a:p>
        </p:txBody>
      </p:sp>
    </p:spTree>
    <p:extLst>
      <p:ext uri="{BB962C8B-B14F-4D97-AF65-F5344CB8AC3E}">
        <p14:creationId xmlns:p14="http://schemas.microsoft.com/office/powerpoint/2010/main" val="344104362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9AC74F-779A-D804-5A47-9B7CFDE271B2}"/>
              </a:ext>
            </a:extLst>
          </p:cNvPr>
          <p:cNvSpPr>
            <a:spLocks noGrp="1"/>
          </p:cNvSpPr>
          <p:nvPr>
            <p:ph type="title"/>
          </p:nvPr>
        </p:nvSpPr>
        <p:spPr/>
        <p:txBody>
          <a:bodyPr/>
          <a:lstStyle/>
          <a:p>
            <a:r>
              <a:rPr lang="hi-IN" dirty="0">
                <a:solidFill>
                  <a:schemeClr val="tx1"/>
                </a:solidFill>
              </a:rPr>
              <a:t>प्रमुख</a:t>
            </a:r>
            <a:r>
              <a:rPr lang="hi-IN" dirty="0"/>
              <a:t> </a:t>
            </a:r>
            <a:r>
              <a:rPr lang="hi-IN" dirty="0">
                <a:solidFill>
                  <a:schemeClr val="tx1"/>
                </a:solidFill>
              </a:rPr>
              <a:t>रूप</a:t>
            </a:r>
            <a:endParaRPr lang="en-IN" dirty="0">
              <a:solidFill>
                <a:schemeClr val="tx1"/>
              </a:solidFill>
            </a:endParaRPr>
          </a:p>
        </p:txBody>
      </p:sp>
      <p:sp>
        <p:nvSpPr>
          <p:cNvPr id="3" name="Content Placeholder 2">
            <a:extLst>
              <a:ext uri="{FF2B5EF4-FFF2-40B4-BE49-F238E27FC236}">
                <a16:creationId xmlns:a16="http://schemas.microsoft.com/office/drawing/2014/main" id="{A5F34E28-B316-E327-DE90-7D274E221250}"/>
              </a:ext>
            </a:extLst>
          </p:cNvPr>
          <p:cNvSpPr>
            <a:spLocks noGrp="1"/>
          </p:cNvSpPr>
          <p:nvPr>
            <p:ph idx="1"/>
          </p:nvPr>
        </p:nvSpPr>
        <p:spPr/>
        <p:txBody>
          <a:bodyPr/>
          <a:lstStyle/>
          <a:p>
            <a:pPr algn="just">
              <a:lnSpc>
                <a:spcPct val="150000"/>
              </a:lnSpc>
            </a:pPr>
            <a:r>
              <a:rPr lang="hi-IN" dirty="0"/>
              <a:t>काव्य-नाट्य नाटक और काव्य की एक मिली-जुली विधा है। इसमें काव्य और नाटक दोनों के तत्वों का समन्वय रहता है। हिंदी में इस विधा को गीति-काव्य, काव्य-नाटक, दृश्य-काव्य आदि कई नामों से पुकारा जाता है। आज काव्य भी छन्द मुक्त होकर नाटक के समीप आ गया है। डॉ॰ दशरथ ओझा इसे ‘गीति-नाट्य’ ‘गीति-रूपक’, ‘काव्य-रूपक, संगीत रूपक’, ‘गीति-नाटक के पर्याय के रूप में प्रयुक्त करते हैं। सर्वाधिक उपयुक्त नाटक काव्य नाटक है। डी. एस. इलियट, वैष्ठ एच. क्लार्क, जे. इसाक. जी. फ्रीडले, सी. इसल. एच. सी. बार्कर आदि ने काव्य-नाटक विधा को ‘‘</a:t>
            </a:r>
            <a:r>
              <a:rPr lang="en-IN" dirty="0"/>
              <a:t>Poetic Drama’’ </a:t>
            </a:r>
            <a:r>
              <a:rPr lang="hi-IN" dirty="0"/>
              <a:t>कहा है। भारत-भूषण का ‘अग्रिलीक’ प्रकाश दीक्षित का ‘टयु’ धर्मवीर भारती का ‘अंधा-युग’ काव्य-नाटक ही है।</a:t>
            </a:r>
            <a:endParaRPr lang="en-IN" dirty="0"/>
          </a:p>
        </p:txBody>
      </p:sp>
    </p:spTree>
    <p:extLst>
      <p:ext uri="{BB962C8B-B14F-4D97-AF65-F5344CB8AC3E}">
        <p14:creationId xmlns:p14="http://schemas.microsoft.com/office/powerpoint/2010/main" val="65133117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2AB8C4-88FE-B28C-223B-8F68D6A50A02}"/>
              </a:ext>
            </a:extLst>
          </p:cNvPr>
          <p:cNvSpPr>
            <a:spLocks noGrp="1"/>
          </p:cNvSpPr>
          <p:nvPr>
            <p:ph type="title"/>
          </p:nvPr>
        </p:nvSpPr>
        <p:spPr/>
        <p:txBody>
          <a:bodyPr/>
          <a:lstStyle/>
          <a:p>
            <a:r>
              <a:rPr lang="hi-IN" dirty="0">
                <a:solidFill>
                  <a:schemeClr val="tx1"/>
                </a:solidFill>
              </a:rPr>
              <a:t>काव्य-नाटक में निम्नलिखित विशेषताएँ होती हैं।</a:t>
            </a:r>
            <a:endParaRPr lang="en-IN" dirty="0">
              <a:solidFill>
                <a:schemeClr val="tx1"/>
              </a:solidFill>
            </a:endParaRPr>
          </a:p>
        </p:txBody>
      </p:sp>
      <p:sp>
        <p:nvSpPr>
          <p:cNvPr id="3" name="Content Placeholder 2">
            <a:extLst>
              <a:ext uri="{FF2B5EF4-FFF2-40B4-BE49-F238E27FC236}">
                <a16:creationId xmlns:a16="http://schemas.microsoft.com/office/drawing/2014/main" id="{6CBF640C-A71A-F6DC-33A3-C47741A79E48}"/>
              </a:ext>
            </a:extLst>
          </p:cNvPr>
          <p:cNvSpPr>
            <a:spLocks noGrp="1"/>
          </p:cNvSpPr>
          <p:nvPr>
            <p:ph idx="1"/>
          </p:nvPr>
        </p:nvSpPr>
        <p:spPr/>
        <p:txBody>
          <a:bodyPr/>
          <a:lstStyle/>
          <a:p>
            <a:r>
              <a:rPr lang="hi-IN" dirty="0">
                <a:solidFill>
                  <a:schemeClr val="tx1"/>
                </a:solidFill>
              </a:rPr>
              <a:t>1. काव्य-नाटक में काव्य-तत्त्व और नाटक-तत्त्व का समन्वय होता है।</a:t>
            </a:r>
          </a:p>
          <a:p>
            <a:r>
              <a:rPr lang="hi-IN" dirty="0">
                <a:solidFill>
                  <a:schemeClr val="tx1"/>
                </a:solidFill>
              </a:rPr>
              <a:t>2. अनुभूतियों का नाटकीय प्रकाशन होता है।</a:t>
            </a:r>
          </a:p>
          <a:p>
            <a:r>
              <a:rPr lang="hi-IN" dirty="0">
                <a:solidFill>
                  <a:schemeClr val="tx1"/>
                </a:solidFill>
              </a:rPr>
              <a:t>3. बहिर्जगत को अधिक महत्त्व नहीं दिया जाता।</a:t>
            </a:r>
          </a:p>
          <a:p>
            <a:r>
              <a:rPr lang="hi-IN" dirty="0">
                <a:solidFill>
                  <a:schemeClr val="tx1"/>
                </a:solidFill>
              </a:rPr>
              <a:t>4. विषय-वस्तु काव्यात्मक एवं नाटकीय होती है।</a:t>
            </a:r>
          </a:p>
          <a:p>
            <a:r>
              <a:rPr lang="hi-IN" dirty="0">
                <a:solidFill>
                  <a:schemeClr val="tx1"/>
                </a:solidFill>
              </a:rPr>
              <a:t>5. रूप विधान पूर्णरूप से काव्यात्मक एवं नाटकीय होता है।</a:t>
            </a:r>
          </a:p>
          <a:p>
            <a:r>
              <a:rPr lang="hi-IN" dirty="0">
                <a:solidFill>
                  <a:schemeClr val="tx1"/>
                </a:solidFill>
              </a:rPr>
              <a:t>6. काव्यात्मक विषय-वस्तु अभिनय होती है।</a:t>
            </a:r>
          </a:p>
          <a:p>
            <a:r>
              <a:rPr lang="hi-IN" dirty="0">
                <a:solidFill>
                  <a:schemeClr val="tx1"/>
                </a:solidFill>
              </a:rPr>
              <a:t>7. कथानक में नाटकीयता और घटनाओं का संघर्ष अनिवार्य होता है।</a:t>
            </a:r>
            <a:endParaRPr lang="en-IN" dirty="0">
              <a:solidFill>
                <a:schemeClr val="tx1"/>
              </a:solidFill>
            </a:endParaRPr>
          </a:p>
        </p:txBody>
      </p:sp>
    </p:spTree>
    <p:extLst>
      <p:ext uri="{BB962C8B-B14F-4D97-AF65-F5344CB8AC3E}">
        <p14:creationId xmlns:p14="http://schemas.microsoft.com/office/powerpoint/2010/main" val="24733873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CA11B4-726C-B098-CD9E-BA1DDEDB9CAC}"/>
              </a:ext>
            </a:extLst>
          </p:cNvPr>
          <p:cNvSpPr>
            <a:spLocks noGrp="1"/>
          </p:cNvSpPr>
          <p:nvPr>
            <p:ph type="title"/>
          </p:nvPr>
        </p:nvSpPr>
        <p:spPr/>
        <p:txBody>
          <a:bodyPr/>
          <a:lstStyle/>
          <a:p>
            <a:r>
              <a:rPr lang="hi-IN" dirty="0">
                <a:solidFill>
                  <a:schemeClr val="tx1"/>
                </a:solidFill>
              </a:rPr>
              <a:t>काव्य-नाटक के तत्त्व</a:t>
            </a:r>
            <a:endParaRPr lang="en-IN" dirty="0">
              <a:solidFill>
                <a:schemeClr val="tx1"/>
              </a:solidFill>
            </a:endParaRPr>
          </a:p>
        </p:txBody>
      </p:sp>
      <p:sp>
        <p:nvSpPr>
          <p:cNvPr id="3" name="Content Placeholder 2">
            <a:extLst>
              <a:ext uri="{FF2B5EF4-FFF2-40B4-BE49-F238E27FC236}">
                <a16:creationId xmlns:a16="http://schemas.microsoft.com/office/drawing/2014/main" id="{AE4DB811-3C01-D463-B813-482D0A61C15C}"/>
              </a:ext>
            </a:extLst>
          </p:cNvPr>
          <p:cNvSpPr>
            <a:spLocks noGrp="1"/>
          </p:cNvSpPr>
          <p:nvPr>
            <p:ph idx="1"/>
          </p:nvPr>
        </p:nvSpPr>
        <p:spPr/>
        <p:txBody>
          <a:bodyPr/>
          <a:lstStyle/>
          <a:p>
            <a:r>
              <a:rPr lang="hi-IN" dirty="0"/>
              <a:t>‘हिंदी साहित्य कोश' के अनुसार काव्य-नाटक के निम्नलिखित तत्त्व हैं—</a:t>
            </a:r>
          </a:p>
          <a:p>
            <a:r>
              <a:rPr lang="hi-IN" dirty="0"/>
              <a:t>1. प्रस्तावना</a:t>
            </a:r>
          </a:p>
          <a:p>
            <a:r>
              <a:rPr lang="hi-IN" dirty="0"/>
              <a:t>2. कथा</a:t>
            </a:r>
          </a:p>
          <a:p>
            <a:r>
              <a:rPr lang="hi-IN" dirty="0"/>
              <a:t>3. संवाद</a:t>
            </a:r>
          </a:p>
          <a:p>
            <a:r>
              <a:rPr lang="hi-IN" dirty="0"/>
              <a:t>4. गीत</a:t>
            </a:r>
          </a:p>
          <a:p>
            <a:r>
              <a:rPr lang="hi-IN" dirty="0"/>
              <a:t>5. नर्तन</a:t>
            </a:r>
          </a:p>
          <a:p>
            <a:r>
              <a:rPr lang="hi-IN" dirty="0"/>
              <a:t>पाश्चात्य साहित्य शास्त्रियों के अनुसार काव्य-नाटक के निम्नलिखित तत्त्व हैं- 1. अन्तर्जीवन 2. बहिर्जीवन 3. विषय-वस्तु योजना 4. वैयक्तिकता 5. पौराणिक तथा ऐतिहासिक कथाएँ 6. आधुनिक जीवन 7. भावमय पात्र योजना (चरित्र-चित्रण) 8. कथोपकथन 9. भाषा शैली—छन्द योजना मुक्त छंद, बिम्ब-विधान, प्रतीक विधान</a:t>
            </a:r>
            <a:endParaRPr lang="en-IN" dirty="0"/>
          </a:p>
        </p:txBody>
      </p:sp>
    </p:spTree>
    <p:extLst>
      <p:ext uri="{BB962C8B-B14F-4D97-AF65-F5344CB8AC3E}">
        <p14:creationId xmlns:p14="http://schemas.microsoft.com/office/powerpoint/2010/main" val="424557135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74EF01-442F-407B-D737-18556F62157F}"/>
              </a:ext>
            </a:extLst>
          </p:cNvPr>
          <p:cNvSpPr>
            <a:spLocks noGrp="1"/>
          </p:cNvSpPr>
          <p:nvPr>
            <p:ph type="title"/>
          </p:nvPr>
        </p:nvSpPr>
        <p:spPr/>
        <p:txBody>
          <a:bodyPr/>
          <a:lstStyle/>
          <a:p>
            <a:r>
              <a:rPr lang="hi-IN" dirty="0"/>
              <a:t>हिंदी में काव्य-नाटक का विकास</a:t>
            </a:r>
            <a:endParaRPr lang="en-IN" dirty="0"/>
          </a:p>
        </p:txBody>
      </p:sp>
      <p:sp>
        <p:nvSpPr>
          <p:cNvPr id="3" name="Content Placeholder 2">
            <a:extLst>
              <a:ext uri="{FF2B5EF4-FFF2-40B4-BE49-F238E27FC236}">
                <a16:creationId xmlns:a16="http://schemas.microsoft.com/office/drawing/2014/main" id="{5FFA7700-F603-0B26-20EC-68F0D1BAD2BF}"/>
              </a:ext>
            </a:extLst>
          </p:cNvPr>
          <p:cNvSpPr>
            <a:spLocks noGrp="1"/>
          </p:cNvSpPr>
          <p:nvPr>
            <p:ph idx="1"/>
          </p:nvPr>
        </p:nvSpPr>
        <p:spPr/>
        <p:txBody>
          <a:bodyPr>
            <a:normAutofit/>
          </a:bodyPr>
          <a:lstStyle/>
          <a:p>
            <a:pPr>
              <a:lnSpc>
                <a:spcPct val="120000"/>
              </a:lnSpc>
            </a:pPr>
            <a:r>
              <a:rPr lang="hi-IN" sz="1200" dirty="0"/>
              <a:t>1. पहला काव्य-नाटक भारतेन्दु की ‘चन्द्रावली’ नाटिका।				2. इसके पश्चात् प्रसाद जी का ‘करुणालय’।</a:t>
            </a:r>
          </a:p>
          <a:p>
            <a:pPr>
              <a:lnSpc>
                <a:spcPct val="120000"/>
              </a:lnSpc>
            </a:pPr>
            <a:r>
              <a:rPr lang="hi-IN" sz="1200" dirty="0"/>
              <a:t>3. मैथिली शरण गुप्त के ‘अनघ’ ‘तिलोत्तमा’, ‘चन्द्रहास’				4. सियारामशरण गुप्त-उन्मुक्त और कृष्णाकुमारी</a:t>
            </a:r>
          </a:p>
          <a:p>
            <a:pPr>
              <a:lnSpc>
                <a:spcPct val="120000"/>
              </a:lnSpc>
            </a:pPr>
            <a:r>
              <a:rPr lang="hi-IN" sz="1200" dirty="0"/>
              <a:t>5. हरिकृष्ण प्रेमी-स्वर्ण-विहान					6. भगवती चरण वर्मा-तारा</a:t>
            </a:r>
          </a:p>
          <a:p>
            <a:pPr>
              <a:lnSpc>
                <a:spcPct val="120000"/>
              </a:lnSpc>
            </a:pPr>
            <a:r>
              <a:rPr lang="hi-IN" sz="1200" dirty="0"/>
              <a:t>7. उदयशंकर-मत्स्यगंधा, विश्वामित्र					8. छायावादी युग-के काव्य नाटक</a:t>
            </a:r>
          </a:p>
          <a:p>
            <a:pPr>
              <a:lnSpc>
                <a:spcPct val="120000"/>
              </a:lnSpc>
            </a:pPr>
            <a:r>
              <a:rPr lang="hi-IN" sz="1200" dirty="0"/>
              <a:t>9. दिनकर जी का ‘मगध महिमा’					10. अन्य अनेक काव्य नाटक</a:t>
            </a:r>
          </a:p>
          <a:p>
            <a:pPr>
              <a:lnSpc>
                <a:spcPct val="120000"/>
              </a:lnSpc>
            </a:pPr>
            <a:r>
              <a:rPr lang="hi-IN" sz="1200" dirty="0"/>
              <a:t>11. धर्मवीर भारती का ‘अंधायुग’					12. सिद्धार्थ कुमार के काव्य-नाटक</a:t>
            </a:r>
          </a:p>
          <a:p>
            <a:pPr>
              <a:lnSpc>
                <a:spcPct val="120000"/>
              </a:lnSpc>
            </a:pPr>
            <a:r>
              <a:rPr lang="hi-IN" sz="1200" dirty="0"/>
              <a:t>13. आरतीप्रसाद सिंह आदि के काव्य-नाटक				14. अंधायुग सर्वश्रेष्ठ काव्य-नाटक</a:t>
            </a:r>
            <a:endParaRPr lang="en-IN" sz="1200" dirty="0"/>
          </a:p>
        </p:txBody>
      </p:sp>
    </p:spTree>
    <p:extLst>
      <p:ext uri="{BB962C8B-B14F-4D97-AF65-F5344CB8AC3E}">
        <p14:creationId xmlns:p14="http://schemas.microsoft.com/office/powerpoint/2010/main" val="365311121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8BD8EE-4FF6-E754-6CC5-E9D72659CC08}"/>
              </a:ext>
            </a:extLst>
          </p:cNvPr>
          <p:cNvSpPr>
            <a:spLocks noGrp="1"/>
          </p:cNvSpPr>
          <p:nvPr>
            <p:ph type="title"/>
          </p:nvPr>
        </p:nvSpPr>
        <p:spPr/>
        <p:txBody>
          <a:bodyPr/>
          <a:lstStyle/>
          <a:p>
            <a:r>
              <a:rPr lang="hi-IN" dirty="0"/>
              <a:t>नुक्कड़ नाटक</a:t>
            </a:r>
            <a:endParaRPr lang="en-IN" dirty="0"/>
          </a:p>
        </p:txBody>
      </p:sp>
      <p:pic>
        <p:nvPicPr>
          <p:cNvPr id="5" name="Content Placeholder 4">
            <a:extLst>
              <a:ext uri="{FF2B5EF4-FFF2-40B4-BE49-F238E27FC236}">
                <a16:creationId xmlns:a16="http://schemas.microsoft.com/office/drawing/2014/main" id="{63C6170C-8A74-C3FA-6DDC-905B13782B71}"/>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8298180" y="286603"/>
            <a:ext cx="2857500" cy="2143125"/>
          </a:xfrm>
        </p:spPr>
      </p:pic>
      <p:sp>
        <p:nvSpPr>
          <p:cNvPr id="9" name="TextBox 8">
            <a:extLst>
              <a:ext uri="{FF2B5EF4-FFF2-40B4-BE49-F238E27FC236}">
                <a16:creationId xmlns:a16="http://schemas.microsoft.com/office/drawing/2014/main" id="{17B711D1-6875-238B-0925-25E1D4B3536F}"/>
              </a:ext>
            </a:extLst>
          </p:cNvPr>
          <p:cNvSpPr txBox="1"/>
          <p:nvPr/>
        </p:nvSpPr>
        <p:spPr>
          <a:xfrm>
            <a:off x="1097280" y="2118774"/>
            <a:ext cx="10058400" cy="3747180"/>
          </a:xfrm>
          <a:prstGeom prst="rect">
            <a:avLst/>
          </a:prstGeom>
          <a:noFill/>
        </p:spPr>
        <p:txBody>
          <a:bodyPr wrap="square">
            <a:spAutoFit/>
          </a:bodyPr>
          <a:lstStyle/>
          <a:p>
            <a:pPr algn="just">
              <a:lnSpc>
                <a:spcPct val="150000"/>
              </a:lnSpc>
            </a:pPr>
            <a:r>
              <a:rPr lang="en-IN" sz="2000" dirty="0" err="1"/>
              <a:t>नुक्‍कड़</a:t>
            </a:r>
            <a:r>
              <a:rPr lang="en-IN" sz="2000" dirty="0"/>
              <a:t> </a:t>
            </a:r>
            <a:r>
              <a:rPr lang="en-IN" sz="2000" dirty="0" err="1"/>
              <a:t>नाटक</a:t>
            </a:r>
            <a:r>
              <a:rPr lang="en-IN" sz="2000" dirty="0"/>
              <a:t> </a:t>
            </a:r>
            <a:r>
              <a:rPr lang="en-IN" sz="2000" dirty="0" err="1"/>
              <a:t>एक</a:t>
            </a:r>
            <a:r>
              <a:rPr lang="en-IN" sz="2000" dirty="0"/>
              <a:t> </a:t>
            </a:r>
            <a:r>
              <a:rPr lang="en-IN" sz="2000" dirty="0" err="1"/>
              <a:t>ऐसी</a:t>
            </a:r>
            <a:r>
              <a:rPr lang="en-IN" sz="2000" dirty="0"/>
              <a:t> </a:t>
            </a:r>
            <a:r>
              <a:rPr lang="en-IN" sz="2000" dirty="0" err="1"/>
              <a:t>नाट्य</a:t>
            </a:r>
            <a:r>
              <a:rPr lang="en-IN" sz="2000" dirty="0"/>
              <a:t> </a:t>
            </a:r>
            <a:r>
              <a:rPr lang="en-IN" sz="2000" dirty="0" err="1"/>
              <a:t>विधा</a:t>
            </a:r>
            <a:r>
              <a:rPr lang="en-IN" sz="2000" dirty="0"/>
              <a:t> </a:t>
            </a:r>
            <a:r>
              <a:rPr lang="en-IN" sz="2000" dirty="0" err="1"/>
              <a:t>है</a:t>
            </a:r>
            <a:r>
              <a:rPr lang="en-IN" sz="2000" dirty="0"/>
              <a:t>, </a:t>
            </a:r>
            <a:r>
              <a:rPr lang="en-IN" sz="2000" dirty="0" err="1"/>
              <a:t>जो</a:t>
            </a:r>
            <a:r>
              <a:rPr lang="en-IN" sz="2000" dirty="0"/>
              <a:t> </a:t>
            </a:r>
            <a:r>
              <a:rPr lang="en-IN" sz="2000" dirty="0" err="1"/>
              <a:t>परंपरागत</a:t>
            </a:r>
            <a:r>
              <a:rPr lang="en-IN" sz="2000" dirty="0"/>
              <a:t> </a:t>
            </a:r>
            <a:r>
              <a:rPr lang="en-IN" sz="2000" dirty="0" err="1"/>
              <a:t>रंगमंचीय</a:t>
            </a:r>
            <a:r>
              <a:rPr lang="en-IN" sz="2000" dirty="0"/>
              <a:t> </a:t>
            </a:r>
            <a:r>
              <a:rPr lang="en-IN" sz="2000" dirty="0" err="1"/>
              <a:t>नाटकों</a:t>
            </a:r>
            <a:r>
              <a:rPr lang="en-IN" sz="2000" dirty="0"/>
              <a:t> </a:t>
            </a:r>
            <a:r>
              <a:rPr lang="en-IN" sz="2000" dirty="0" err="1"/>
              <a:t>से</a:t>
            </a:r>
            <a:r>
              <a:rPr lang="en-IN" sz="2000" dirty="0"/>
              <a:t> </a:t>
            </a:r>
            <a:r>
              <a:rPr lang="en-IN" sz="2000" dirty="0" err="1"/>
              <a:t>भिन्‍न</a:t>
            </a:r>
            <a:r>
              <a:rPr lang="en-IN" sz="2000" dirty="0"/>
              <a:t> </a:t>
            </a:r>
            <a:r>
              <a:rPr lang="en-IN" sz="2000" dirty="0" err="1"/>
              <a:t>है</a:t>
            </a:r>
            <a:r>
              <a:rPr lang="en-IN" sz="2000" dirty="0"/>
              <a:t>। </a:t>
            </a:r>
            <a:r>
              <a:rPr lang="en-IN" sz="2000" dirty="0" err="1"/>
              <a:t>यह</a:t>
            </a:r>
            <a:r>
              <a:rPr lang="en-IN" sz="2000" dirty="0"/>
              <a:t> </a:t>
            </a:r>
            <a:r>
              <a:rPr lang="en-IN" sz="2000" dirty="0" err="1"/>
              <a:t>रंगमंच</a:t>
            </a:r>
            <a:r>
              <a:rPr lang="en-IN" sz="2000" dirty="0"/>
              <a:t> </a:t>
            </a:r>
            <a:r>
              <a:rPr lang="en-IN" sz="2000" dirty="0" err="1"/>
              <a:t>पर</a:t>
            </a:r>
            <a:r>
              <a:rPr lang="en-IN" sz="2000" dirty="0"/>
              <a:t> </a:t>
            </a:r>
            <a:r>
              <a:rPr lang="en-IN" sz="2000" dirty="0" err="1"/>
              <a:t>नहीं</a:t>
            </a:r>
            <a:r>
              <a:rPr lang="en-IN" sz="2000" dirty="0"/>
              <a:t> </a:t>
            </a:r>
            <a:r>
              <a:rPr lang="en-IN" sz="2000" dirty="0" err="1"/>
              <a:t>खेला</a:t>
            </a:r>
            <a:r>
              <a:rPr lang="en-IN" sz="2000" dirty="0"/>
              <a:t> </a:t>
            </a:r>
            <a:r>
              <a:rPr lang="en-IN" sz="2000" dirty="0" err="1"/>
              <a:t>जाता</a:t>
            </a:r>
            <a:r>
              <a:rPr lang="en-IN" sz="2000" dirty="0"/>
              <a:t> </a:t>
            </a:r>
            <a:r>
              <a:rPr lang="en-IN" sz="2000" dirty="0" err="1"/>
              <a:t>तथा</a:t>
            </a:r>
            <a:r>
              <a:rPr lang="en-IN" sz="2000" dirty="0"/>
              <a:t> </a:t>
            </a:r>
            <a:r>
              <a:rPr lang="en-IN" sz="2000" dirty="0" err="1"/>
              <a:t>आमतौर</a:t>
            </a:r>
            <a:r>
              <a:rPr lang="en-IN" sz="2000" dirty="0"/>
              <a:t> </a:t>
            </a:r>
            <a:r>
              <a:rPr lang="en-IN" sz="2000" dirty="0" err="1"/>
              <a:t>पर</a:t>
            </a:r>
            <a:r>
              <a:rPr lang="en-IN" sz="2000" dirty="0"/>
              <a:t> </a:t>
            </a:r>
            <a:r>
              <a:rPr lang="en-IN" sz="2000" dirty="0" err="1"/>
              <a:t>इसकी</a:t>
            </a:r>
            <a:r>
              <a:rPr lang="en-IN" sz="2000" dirty="0"/>
              <a:t> </a:t>
            </a:r>
            <a:r>
              <a:rPr lang="en-IN" sz="2000" dirty="0" err="1"/>
              <a:t>रचना</a:t>
            </a:r>
            <a:r>
              <a:rPr lang="en-IN" sz="2000" dirty="0"/>
              <a:t> </a:t>
            </a:r>
            <a:r>
              <a:rPr lang="en-IN" sz="2000" dirty="0" err="1"/>
              <a:t>किसी</a:t>
            </a:r>
            <a:r>
              <a:rPr lang="en-IN" sz="2000" dirty="0"/>
              <a:t> </a:t>
            </a:r>
            <a:r>
              <a:rPr lang="en-IN" sz="2000" dirty="0" err="1"/>
              <a:t>एक</a:t>
            </a:r>
            <a:r>
              <a:rPr lang="en-IN" sz="2000" dirty="0"/>
              <a:t> </a:t>
            </a:r>
            <a:r>
              <a:rPr lang="en-IN" sz="2000" dirty="0" err="1"/>
              <a:t>लेखक</a:t>
            </a:r>
            <a:r>
              <a:rPr lang="en-IN" sz="2000" dirty="0"/>
              <a:t> </a:t>
            </a:r>
            <a:r>
              <a:rPr lang="en-IN" sz="2000" dirty="0" err="1"/>
              <a:t>द्वारा</a:t>
            </a:r>
            <a:r>
              <a:rPr lang="en-IN" sz="2000" dirty="0"/>
              <a:t> </a:t>
            </a:r>
            <a:r>
              <a:rPr lang="en-IN" sz="2000" dirty="0" err="1"/>
              <a:t>नहीं</a:t>
            </a:r>
            <a:r>
              <a:rPr lang="en-IN" sz="2000" dirty="0"/>
              <a:t> </a:t>
            </a:r>
            <a:r>
              <a:rPr lang="en-IN" sz="2000" dirty="0" err="1"/>
              <a:t>की</a:t>
            </a:r>
            <a:r>
              <a:rPr lang="en-IN" sz="2000" dirty="0"/>
              <a:t> </a:t>
            </a:r>
            <a:r>
              <a:rPr lang="en-IN" sz="2000" dirty="0" err="1"/>
              <a:t>जाती</a:t>
            </a:r>
            <a:r>
              <a:rPr lang="en-IN" sz="2000" dirty="0"/>
              <a:t>, </a:t>
            </a:r>
            <a:r>
              <a:rPr lang="en-IN" sz="2000" dirty="0" err="1"/>
              <a:t>बल्कि</a:t>
            </a:r>
            <a:r>
              <a:rPr lang="en-IN" sz="2000" dirty="0"/>
              <a:t> </a:t>
            </a:r>
            <a:r>
              <a:rPr lang="en-IN" sz="2000" dirty="0" err="1"/>
              <a:t>सामाजिक</a:t>
            </a:r>
            <a:r>
              <a:rPr lang="en-IN" sz="2000" dirty="0"/>
              <a:t> </a:t>
            </a:r>
            <a:r>
              <a:rPr lang="en-IN" sz="2000" dirty="0" err="1"/>
              <a:t>परिस्थितियों</a:t>
            </a:r>
            <a:r>
              <a:rPr lang="en-IN" sz="2000" dirty="0"/>
              <a:t> </a:t>
            </a:r>
            <a:r>
              <a:rPr lang="en-IN" sz="2000" dirty="0" err="1"/>
              <a:t>और</a:t>
            </a:r>
            <a:r>
              <a:rPr lang="en-IN" sz="2000" dirty="0"/>
              <a:t> </a:t>
            </a:r>
            <a:r>
              <a:rPr lang="en-IN" sz="2000" dirty="0" err="1"/>
              <a:t>संदर्भों</a:t>
            </a:r>
            <a:r>
              <a:rPr lang="en-IN" sz="2000" dirty="0"/>
              <a:t> </a:t>
            </a:r>
            <a:r>
              <a:rPr lang="en-IN" sz="2000" dirty="0" err="1"/>
              <a:t>से</a:t>
            </a:r>
            <a:r>
              <a:rPr lang="en-IN" sz="2000" dirty="0"/>
              <a:t> </a:t>
            </a:r>
            <a:r>
              <a:rPr lang="en-IN" sz="2000" dirty="0" err="1"/>
              <a:t>उपजे</a:t>
            </a:r>
            <a:r>
              <a:rPr lang="en-IN" sz="2000" dirty="0"/>
              <a:t> </a:t>
            </a:r>
            <a:r>
              <a:rPr lang="en-IN" sz="2000" dirty="0" err="1"/>
              <a:t>विषयों</a:t>
            </a:r>
            <a:r>
              <a:rPr lang="en-IN" sz="2000" dirty="0"/>
              <a:t> </a:t>
            </a:r>
            <a:r>
              <a:rPr lang="en-IN" sz="2000" dirty="0" err="1"/>
              <a:t>को</a:t>
            </a:r>
            <a:r>
              <a:rPr lang="en-IN" sz="2000" dirty="0"/>
              <a:t> </a:t>
            </a:r>
            <a:r>
              <a:rPr lang="en-IN" sz="2000" dirty="0" err="1"/>
              <a:t>इनके</a:t>
            </a:r>
            <a:r>
              <a:rPr lang="en-IN" sz="2000" dirty="0"/>
              <a:t> </a:t>
            </a:r>
            <a:r>
              <a:rPr lang="en-IN" sz="2000" dirty="0" err="1"/>
              <a:t>द्वारा</a:t>
            </a:r>
            <a:r>
              <a:rPr lang="en-IN" sz="2000" dirty="0"/>
              <a:t> </a:t>
            </a:r>
            <a:r>
              <a:rPr lang="en-IN" sz="2000" dirty="0" err="1"/>
              <a:t>उठा</a:t>
            </a:r>
            <a:r>
              <a:rPr lang="en-IN" sz="2000" dirty="0"/>
              <a:t> </a:t>
            </a:r>
            <a:r>
              <a:rPr lang="en-IN" sz="2000" dirty="0" err="1"/>
              <a:t>लिया</a:t>
            </a:r>
            <a:r>
              <a:rPr lang="en-IN" sz="2000" dirty="0"/>
              <a:t> </a:t>
            </a:r>
            <a:r>
              <a:rPr lang="en-IN" sz="2000" dirty="0" err="1"/>
              <a:t>जाता</a:t>
            </a:r>
            <a:r>
              <a:rPr lang="en-IN" sz="2000" dirty="0"/>
              <a:t> </a:t>
            </a:r>
            <a:r>
              <a:rPr lang="en-IN" sz="2000" dirty="0" err="1"/>
              <a:t>है</a:t>
            </a:r>
            <a:r>
              <a:rPr lang="en-IN" sz="2000" dirty="0"/>
              <a:t>। </a:t>
            </a:r>
            <a:r>
              <a:rPr lang="en-IN" sz="2000" dirty="0" err="1"/>
              <a:t>जैसा</a:t>
            </a:r>
            <a:r>
              <a:rPr lang="en-IN" sz="2000" dirty="0"/>
              <a:t> </a:t>
            </a:r>
            <a:r>
              <a:rPr lang="en-IN" sz="2000" dirty="0" err="1"/>
              <a:t>कि</a:t>
            </a:r>
            <a:r>
              <a:rPr lang="en-IN" sz="2000" dirty="0"/>
              <a:t> </a:t>
            </a:r>
            <a:r>
              <a:rPr lang="en-IN" sz="2000" dirty="0" err="1"/>
              <a:t>नाम</a:t>
            </a:r>
            <a:r>
              <a:rPr lang="en-IN" sz="2000" dirty="0"/>
              <a:t> </a:t>
            </a:r>
            <a:r>
              <a:rPr lang="en-IN" sz="2000" dirty="0" err="1"/>
              <a:t>से</a:t>
            </a:r>
            <a:r>
              <a:rPr lang="en-IN" sz="2000" dirty="0"/>
              <a:t> </a:t>
            </a:r>
            <a:r>
              <a:rPr lang="en-IN" sz="2000" dirty="0" err="1"/>
              <a:t>जाहिर</a:t>
            </a:r>
            <a:r>
              <a:rPr lang="en-IN" sz="2000" dirty="0"/>
              <a:t> </a:t>
            </a:r>
            <a:r>
              <a:rPr lang="en-IN" sz="2000" dirty="0" err="1"/>
              <a:t>है</a:t>
            </a:r>
            <a:r>
              <a:rPr lang="en-IN" sz="2000" dirty="0"/>
              <a:t> </a:t>
            </a:r>
            <a:r>
              <a:rPr lang="en-IN" sz="2000" dirty="0" err="1"/>
              <a:t>इसे</a:t>
            </a:r>
            <a:r>
              <a:rPr lang="en-IN" sz="2000" dirty="0"/>
              <a:t> </a:t>
            </a:r>
            <a:r>
              <a:rPr lang="en-IN" sz="2000" dirty="0" err="1"/>
              <a:t>किसी</a:t>
            </a:r>
            <a:r>
              <a:rPr lang="en-IN" sz="2000" dirty="0"/>
              <a:t> </a:t>
            </a:r>
            <a:r>
              <a:rPr lang="en-IN" sz="2000" dirty="0" err="1"/>
              <a:t>सड़क</a:t>
            </a:r>
            <a:r>
              <a:rPr lang="en-IN" sz="2000" dirty="0"/>
              <a:t>, </a:t>
            </a:r>
            <a:r>
              <a:rPr lang="en-IN" sz="2000" dirty="0" err="1"/>
              <a:t>गली</a:t>
            </a:r>
            <a:r>
              <a:rPr lang="en-IN" sz="2000" dirty="0"/>
              <a:t>, </a:t>
            </a:r>
            <a:r>
              <a:rPr lang="en-IN" sz="2000" dirty="0" err="1"/>
              <a:t>चौराहे</a:t>
            </a:r>
            <a:r>
              <a:rPr lang="en-IN" sz="2000" dirty="0"/>
              <a:t> </a:t>
            </a:r>
            <a:r>
              <a:rPr lang="en-IN" sz="2000" dirty="0" err="1"/>
              <a:t>या</a:t>
            </a:r>
            <a:r>
              <a:rPr lang="en-IN" sz="2000" dirty="0"/>
              <a:t> </a:t>
            </a:r>
            <a:r>
              <a:rPr lang="en-IN" sz="2000" dirty="0" err="1"/>
              <a:t>किसी</a:t>
            </a:r>
            <a:r>
              <a:rPr lang="en-IN" sz="2000" dirty="0"/>
              <a:t> </a:t>
            </a:r>
            <a:r>
              <a:rPr lang="en-IN" sz="2000" dirty="0" err="1"/>
              <a:t>संस्‍थान</a:t>
            </a:r>
            <a:r>
              <a:rPr lang="en-IN" sz="2000" dirty="0"/>
              <a:t> </a:t>
            </a:r>
            <a:r>
              <a:rPr lang="en-IN" sz="2000" dirty="0" err="1"/>
              <a:t>के</a:t>
            </a:r>
            <a:r>
              <a:rPr lang="en-IN" sz="2000" dirty="0"/>
              <a:t> </a:t>
            </a:r>
            <a:r>
              <a:rPr lang="en-IN" sz="2000" dirty="0" err="1"/>
              <a:t>गेट</a:t>
            </a:r>
            <a:r>
              <a:rPr lang="en-IN" sz="2000" dirty="0"/>
              <a:t> </a:t>
            </a:r>
            <a:r>
              <a:rPr lang="en-IN" sz="2000" dirty="0" err="1"/>
              <a:t>अथवा</a:t>
            </a:r>
            <a:r>
              <a:rPr lang="en-IN" sz="2000" dirty="0"/>
              <a:t> </a:t>
            </a:r>
            <a:r>
              <a:rPr lang="en-IN" sz="2000" dirty="0" err="1"/>
              <a:t>किसी</a:t>
            </a:r>
            <a:r>
              <a:rPr lang="en-IN" sz="2000" dirty="0"/>
              <a:t> </a:t>
            </a:r>
            <a:r>
              <a:rPr lang="en-IN" sz="2000" dirty="0" err="1"/>
              <a:t>भी</a:t>
            </a:r>
            <a:r>
              <a:rPr lang="en-IN" sz="2000" dirty="0"/>
              <a:t> </a:t>
            </a:r>
            <a:r>
              <a:rPr lang="en-IN" sz="2000" dirty="0" err="1"/>
              <a:t>सार्वजनिक</a:t>
            </a:r>
            <a:r>
              <a:rPr lang="en-IN" sz="2000" dirty="0"/>
              <a:t> </a:t>
            </a:r>
            <a:r>
              <a:rPr lang="en-IN" sz="2000" dirty="0" err="1"/>
              <a:t>स्‍थल</a:t>
            </a:r>
            <a:r>
              <a:rPr lang="en-IN" sz="2000" dirty="0"/>
              <a:t> </a:t>
            </a:r>
            <a:r>
              <a:rPr lang="en-IN" sz="2000" dirty="0" err="1"/>
              <a:t>पर</a:t>
            </a:r>
            <a:r>
              <a:rPr lang="en-IN" sz="2000" dirty="0"/>
              <a:t> </a:t>
            </a:r>
            <a:r>
              <a:rPr lang="en-IN" sz="2000" dirty="0" err="1"/>
              <a:t>खेला</a:t>
            </a:r>
            <a:r>
              <a:rPr lang="en-IN" sz="2000" dirty="0"/>
              <a:t> </a:t>
            </a:r>
            <a:r>
              <a:rPr lang="en-IN" sz="2000" dirty="0" err="1"/>
              <a:t>जाता</a:t>
            </a:r>
            <a:r>
              <a:rPr lang="en-IN" sz="2000" dirty="0"/>
              <a:t> </a:t>
            </a:r>
            <a:r>
              <a:rPr lang="en-IN" sz="2000" dirty="0" err="1"/>
              <a:t>है</a:t>
            </a:r>
            <a:r>
              <a:rPr lang="en-IN" sz="2000" dirty="0"/>
              <a:t>। </a:t>
            </a:r>
            <a:r>
              <a:rPr lang="en-IN" sz="2000" dirty="0" err="1"/>
              <a:t>इसकी</a:t>
            </a:r>
            <a:r>
              <a:rPr lang="en-IN" sz="2000" dirty="0"/>
              <a:t> </a:t>
            </a:r>
            <a:r>
              <a:rPr lang="en-IN" sz="2000" dirty="0" err="1"/>
              <a:t>तुलना</a:t>
            </a:r>
            <a:r>
              <a:rPr lang="en-IN" sz="2000" dirty="0"/>
              <a:t> </a:t>
            </a:r>
            <a:r>
              <a:rPr lang="en-IN" sz="2000" dirty="0" err="1"/>
              <a:t>सड़क</a:t>
            </a:r>
            <a:r>
              <a:rPr lang="en-IN" sz="2000" dirty="0"/>
              <a:t> </a:t>
            </a:r>
            <a:r>
              <a:rPr lang="en-IN" sz="2000" dirty="0" err="1"/>
              <a:t>के</a:t>
            </a:r>
            <a:r>
              <a:rPr lang="en-IN" sz="2000" dirty="0"/>
              <a:t> </a:t>
            </a:r>
            <a:r>
              <a:rPr lang="en-IN" sz="2000" dirty="0" err="1"/>
              <a:t>किनारे</a:t>
            </a:r>
            <a:r>
              <a:rPr lang="en-IN" sz="2000" dirty="0"/>
              <a:t> </a:t>
            </a:r>
            <a:r>
              <a:rPr lang="en-IN" sz="2000" dirty="0" err="1"/>
              <a:t>मजमा</a:t>
            </a:r>
            <a:r>
              <a:rPr lang="en-IN" sz="2000" dirty="0"/>
              <a:t> </a:t>
            </a:r>
            <a:r>
              <a:rPr lang="en-IN" sz="2000" dirty="0" err="1"/>
              <a:t>लगा</a:t>
            </a:r>
            <a:r>
              <a:rPr lang="en-IN" sz="2000" dirty="0"/>
              <a:t> </a:t>
            </a:r>
            <a:r>
              <a:rPr lang="en-IN" sz="2000" dirty="0" err="1"/>
              <a:t>कर</a:t>
            </a:r>
            <a:r>
              <a:rPr lang="en-IN" sz="2000" dirty="0"/>
              <a:t> </a:t>
            </a:r>
            <a:r>
              <a:rPr lang="en-IN" sz="2000" dirty="0" err="1"/>
              <a:t>तमाशा</a:t>
            </a:r>
            <a:r>
              <a:rPr lang="en-IN" sz="2000" dirty="0"/>
              <a:t> </a:t>
            </a:r>
            <a:r>
              <a:rPr lang="en-IN" sz="2000" dirty="0" err="1"/>
              <a:t>दिखाने</a:t>
            </a:r>
            <a:r>
              <a:rPr lang="en-IN" sz="2000" dirty="0"/>
              <a:t> </a:t>
            </a:r>
            <a:r>
              <a:rPr lang="en-IN" sz="2000" dirty="0" err="1"/>
              <a:t>वाले</a:t>
            </a:r>
            <a:r>
              <a:rPr lang="en-IN" sz="2000" dirty="0"/>
              <a:t> </a:t>
            </a:r>
            <a:r>
              <a:rPr lang="en-IN" sz="2000" dirty="0" err="1"/>
              <a:t>मदारी</a:t>
            </a:r>
            <a:r>
              <a:rPr lang="en-IN" sz="2000" dirty="0"/>
              <a:t> </a:t>
            </a:r>
            <a:r>
              <a:rPr lang="en-IN" sz="2000" dirty="0" err="1"/>
              <a:t>के</a:t>
            </a:r>
            <a:r>
              <a:rPr lang="en-IN" sz="2000" dirty="0"/>
              <a:t> </a:t>
            </a:r>
            <a:r>
              <a:rPr lang="en-IN" sz="2000" dirty="0" err="1"/>
              <a:t>खेल</a:t>
            </a:r>
            <a:r>
              <a:rPr lang="en-IN" sz="2000" dirty="0"/>
              <a:t> </a:t>
            </a:r>
            <a:r>
              <a:rPr lang="en-IN" sz="2000" dirty="0" err="1"/>
              <a:t>से</a:t>
            </a:r>
            <a:r>
              <a:rPr lang="en-IN" sz="2000" dirty="0"/>
              <a:t> </a:t>
            </a:r>
            <a:r>
              <a:rPr lang="en-IN" sz="2000" dirty="0" err="1"/>
              <a:t>भी</a:t>
            </a:r>
            <a:r>
              <a:rPr lang="en-IN" sz="2000" dirty="0"/>
              <a:t> </a:t>
            </a:r>
            <a:r>
              <a:rPr lang="en-IN" sz="2000" dirty="0" err="1"/>
              <a:t>की</a:t>
            </a:r>
            <a:r>
              <a:rPr lang="en-IN" sz="2000" dirty="0"/>
              <a:t> </a:t>
            </a:r>
            <a:r>
              <a:rPr lang="en-IN" sz="2000" dirty="0" err="1"/>
              <a:t>जा</a:t>
            </a:r>
            <a:r>
              <a:rPr lang="en-IN" sz="2000" dirty="0"/>
              <a:t> </a:t>
            </a:r>
            <a:r>
              <a:rPr lang="en-IN" sz="2000" dirty="0" err="1"/>
              <a:t>सकती</a:t>
            </a:r>
            <a:r>
              <a:rPr lang="en-IN" sz="2000" dirty="0"/>
              <a:t> </a:t>
            </a:r>
            <a:r>
              <a:rPr lang="en-IN" sz="2000" dirty="0" err="1"/>
              <a:t>है</a:t>
            </a:r>
            <a:r>
              <a:rPr lang="en-IN" sz="2000" dirty="0"/>
              <a:t>। </a:t>
            </a:r>
            <a:r>
              <a:rPr lang="en-IN" sz="2000" dirty="0" err="1"/>
              <a:t>अंतर</a:t>
            </a:r>
            <a:r>
              <a:rPr lang="en-IN" sz="2000" dirty="0"/>
              <a:t> </a:t>
            </a:r>
            <a:r>
              <a:rPr lang="en-IN" sz="2000" dirty="0" err="1"/>
              <a:t>यह</a:t>
            </a:r>
            <a:r>
              <a:rPr lang="en-IN" sz="2000" dirty="0"/>
              <a:t> </a:t>
            </a:r>
            <a:r>
              <a:rPr lang="en-IN" sz="2000" dirty="0" err="1"/>
              <a:t>है</a:t>
            </a:r>
            <a:r>
              <a:rPr lang="en-IN" sz="2000" dirty="0"/>
              <a:t> </a:t>
            </a:r>
            <a:r>
              <a:rPr lang="en-IN" sz="2000" dirty="0" err="1"/>
              <a:t>कि</a:t>
            </a:r>
            <a:r>
              <a:rPr lang="en-IN" sz="2000" dirty="0"/>
              <a:t> </a:t>
            </a:r>
            <a:r>
              <a:rPr lang="en-IN" sz="2000" dirty="0" err="1"/>
              <a:t>यह</a:t>
            </a:r>
            <a:r>
              <a:rPr lang="en-IN" sz="2000" dirty="0"/>
              <a:t> </a:t>
            </a:r>
            <a:r>
              <a:rPr lang="en-IN" sz="2000" dirty="0" err="1"/>
              <a:t>मजमा</a:t>
            </a:r>
            <a:r>
              <a:rPr lang="en-IN" sz="2000" dirty="0"/>
              <a:t> </a:t>
            </a:r>
            <a:r>
              <a:rPr lang="en-IN" sz="2000" dirty="0" err="1"/>
              <a:t>बुद्धिजीवियों</a:t>
            </a:r>
            <a:r>
              <a:rPr lang="en-IN" sz="2000" dirty="0"/>
              <a:t> </a:t>
            </a:r>
            <a:r>
              <a:rPr lang="en-IN" sz="2000" dirty="0" err="1"/>
              <a:t>द्वारा</a:t>
            </a:r>
            <a:r>
              <a:rPr lang="en-IN" sz="2000" dirty="0"/>
              <a:t> </a:t>
            </a:r>
            <a:r>
              <a:rPr lang="en-IN" sz="2000" dirty="0" err="1"/>
              <a:t>किसी</a:t>
            </a:r>
            <a:r>
              <a:rPr lang="en-IN" sz="2000" dirty="0"/>
              <a:t> </a:t>
            </a:r>
            <a:r>
              <a:rPr lang="en-IN" sz="2000" dirty="0" err="1"/>
              <a:t>उद्देश्‍य</a:t>
            </a:r>
            <a:r>
              <a:rPr lang="en-IN" sz="2000" dirty="0"/>
              <a:t> </a:t>
            </a:r>
            <a:r>
              <a:rPr lang="en-IN" sz="2000" dirty="0" err="1"/>
              <a:t>को</a:t>
            </a:r>
            <a:r>
              <a:rPr lang="en-IN" sz="2000" dirty="0"/>
              <a:t> </a:t>
            </a:r>
            <a:r>
              <a:rPr lang="en-IN" sz="2000" dirty="0" err="1"/>
              <a:t>सामने</a:t>
            </a:r>
            <a:r>
              <a:rPr lang="en-IN" sz="2000" dirty="0"/>
              <a:t> </a:t>
            </a:r>
            <a:r>
              <a:rPr lang="en-IN" sz="2000" dirty="0" err="1"/>
              <a:t>रख</a:t>
            </a:r>
            <a:r>
              <a:rPr lang="en-IN" sz="2000" dirty="0"/>
              <a:t> </a:t>
            </a:r>
            <a:r>
              <a:rPr lang="en-IN" sz="2000" dirty="0" err="1"/>
              <a:t>कर</a:t>
            </a:r>
            <a:r>
              <a:rPr lang="en-IN" sz="2000" dirty="0"/>
              <a:t> </a:t>
            </a:r>
            <a:r>
              <a:rPr lang="en-IN" sz="2000" dirty="0" err="1"/>
              <a:t>लगाया</a:t>
            </a:r>
            <a:r>
              <a:rPr lang="en-IN" sz="2000" dirty="0"/>
              <a:t> </a:t>
            </a:r>
            <a:r>
              <a:rPr lang="en-IN" sz="2000" dirty="0" err="1"/>
              <a:t>जाता</a:t>
            </a:r>
            <a:r>
              <a:rPr lang="en-IN" sz="2000" dirty="0"/>
              <a:t> </a:t>
            </a:r>
            <a:r>
              <a:rPr lang="en-IN" sz="2000" dirty="0" err="1"/>
              <a:t>है</a:t>
            </a:r>
            <a:r>
              <a:rPr lang="en-IN" sz="2000" dirty="0"/>
              <a:t>। </a:t>
            </a:r>
            <a:r>
              <a:rPr lang="en-IN" sz="2000" dirty="0" err="1"/>
              <a:t>भारत</a:t>
            </a:r>
            <a:r>
              <a:rPr lang="en-IN" sz="2000" dirty="0"/>
              <a:t> </a:t>
            </a:r>
            <a:r>
              <a:rPr lang="en-IN" sz="2000" dirty="0" err="1"/>
              <a:t>में</a:t>
            </a:r>
            <a:r>
              <a:rPr lang="en-IN" sz="2000" dirty="0"/>
              <a:t> </a:t>
            </a:r>
            <a:r>
              <a:rPr lang="en-IN" sz="2000" dirty="0" err="1"/>
              <a:t>आधुनिक</a:t>
            </a:r>
            <a:r>
              <a:rPr lang="en-IN" sz="2000" dirty="0"/>
              <a:t> </a:t>
            </a:r>
            <a:r>
              <a:rPr lang="en-IN" sz="2000" dirty="0" err="1"/>
              <a:t>नुक्कड़</a:t>
            </a:r>
            <a:r>
              <a:rPr lang="en-IN" sz="2000" dirty="0"/>
              <a:t> </a:t>
            </a:r>
            <a:r>
              <a:rPr lang="en-IN" sz="2000" dirty="0" err="1"/>
              <a:t>नाटक</a:t>
            </a:r>
            <a:r>
              <a:rPr lang="en-IN" sz="2000" dirty="0"/>
              <a:t> </a:t>
            </a:r>
            <a:r>
              <a:rPr lang="en-IN" sz="2000" dirty="0" err="1"/>
              <a:t>को</a:t>
            </a:r>
            <a:r>
              <a:rPr lang="en-IN" sz="2000" dirty="0"/>
              <a:t> </a:t>
            </a:r>
            <a:r>
              <a:rPr lang="en-IN" sz="2000" dirty="0" err="1"/>
              <a:t>लोकप्रिय</a:t>
            </a:r>
            <a:r>
              <a:rPr lang="en-IN" sz="2000" dirty="0"/>
              <a:t> </a:t>
            </a:r>
            <a:r>
              <a:rPr lang="en-IN" sz="2000" dirty="0" err="1"/>
              <a:t>बनाने</a:t>
            </a:r>
            <a:r>
              <a:rPr lang="en-IN" sz="2000" dirty="0"/>
              <a:t> </a:t>
            </a:r>
            <a:r>
              <a:rPr lang="en-IN" sz="2000" dirty="0" err="1"/>
              <a:t>का</a:t>
            </a:r>
            <a:r>
              <a:rPr lang="en-IN" sz="2000" dirty="0"/>
              <a:t> </a:t>
            </a:r>
            <a:r>
              <a:rPr lang="en-IN" sz="2000" dirty="0" err="1"/>
              <a:t>श्रेय</a:t>
            </a:r>
            <a:r>
              <a:rPr lang="en-IN" sz="2000" dirty="0"/>
              <a:t> </a:t>
            </a:r>
            <a:r>
              <a:rPr lang="en-IN" sz="2000" dirty="0" err="1"/>
              <a:t>सफ़दर</a:t>
            </a:r>
            <a:r>
              <a:rPr lang="en-IN" sz="2000" dirty="0"/>
              <a:t> </a:t>
            </a:r>
            <a:r>
              <a:rPr lang="en-IN" sz="2000" dirty="0" err="1"/>
              <a:t>हाशमी</a:t>
            </a:r>
            <a:r>
              <a:rPr lang="en-IN" sz="2000" dirty="0"/>
              <a:t> </a:t>
            </a:r>
            <a:r>
              <a:rPr lang="en-IN" sz="2000" dirty="0" err="1"/>
              <a:t>को</a:t>
            </a:r>
            <a:r>
              <a:rPr lang="en-IN" sz="2000" dirty="0"/>
              <a:t> </a:t>
            </a:r>
            <a:r>
              <a:rPr lang="en-IN" sz="2000" dirty="0" err="1"/>
              <a:t>जाता</a:t>
            </a:r>
            <a:r>
              <a:rPr lang="en-IN" sz="2000" dirty="0"/>
              <a:t> </a:t>
            </a:r>
            <a:r>
              <a:rPr lang="en-IN" sz="2000" dirty="0" err="1"/>
              <a:t>है</a:t>
            </a:r>
            <a:r>
              <a:rPr lang="en-IN" sz="2000" dirty="0"/>
              <a:t>। </a:t>
            </a:r>
            <a:r>
              <a:rPr lang="en-IN" sz="2000" dirty="0" err="1"/>
              <a:t>उनके</a:t>
            </a:r>
            <a:r>
              <a:rPr lang="en-IN" sz="2000" dirty="0"/>
              <a:t> </a:t>
            </a:r>
            <a:r>
              <a:rPr lang="en-IN" sz="2000" dirty="0" err="1"/>
              <a:t>जन्म</a:t>
            </a:r>
            <a:r>
              <a:rPr lang="en-IN" sz="2000" dirty="0"/>
              <a:t> </a:t>
            </a:r>
            <a:r>
              <a:rPr lang="en-IN" sz="2000" dirty="0" err="1"/>
              <a:t>दिवस</a:t>
            </a:r>
            <a:r>
              <a:rPr lang="en-IN" sz="2000" dirty="0"/>
              <a:t> १२ </a:t>
            </a:r>
            <a:r>
              <a:rPr lang="en-IN" sz="2000" dirty="0" err="1"/>
              <a:t>अप्रैल</a:t>
            </a:r>
            <a:r>
              <a:rPr lang="en-IN" sz="2000" dirty="0"/>
              <a:t> </a:t>
            </a:r>
            <a:r>
              <a:rPr lang="en-IN" sz="2000" dirty="0" err="1"/>
              <a:t>को</a:t>
            </a:r>
            <a:r>
              <a:rPr lang="en-IN" sz="2000" dirty="0"/>
              <a:t> </a:t>
            </a:r>
            <a:r>
              <a:rPr lang="en-IN" sz="2000" dirty="0" err="1"/>
              <a:t>देशभर</a:t>
            </a:r>
            <a:r>
              <a:rPr lang="en-IN" sz="2000" dirty="0"/>
              <a:t> </a:t>
            </a:r>
            <a:r>
              <a:rPr lang="en-IN" sz="2000" dirty="0" err="1"/>
              <a:t>में</a:t>
            </a:r>
            <a:r>
              <a:rPr lang="en-IN" sz="2000" dirty="0"/>
              <a:t> </a:t>
            </a:r>
            <a:r>
              <a:rPr lang="en-IN" sz="2000" dirty="0" err="1"/>
              <a:t>राष्ट्रीय</a:t>
            </a:r>
            <a:r>
              <a:rPr lang="en-IN" sz="2000" dirty="0"/>
              <a:t> </a:t>
            </a:r>
            <a:r>
              <a:rPr lang="en-IN" sz="2000" dirty="0" err="1"/>
              <a:t>नुक्कड़</a:t>
            </a:r>
            <a:r>
              <a:rPr lang="en-IN" sz="2000" dirty="0"/>
              <a:t> </a:t>
            </a:r>
            <a:r>
              <a:rPr lang="en-IN" sz="2000" dirty="0" err="1"/>
              <a:t>नाटक</a:t>
            </a:r>
            <a:r>
              <a:rPr lang="en-IN" sz="2000" dirty="0"/>
              <a:t> </a:t>
            </a:r>
            <a:r>
              <a:rPr lang="en-IN" sz="2000" dirty="0" err="1"/>
              <a:t>दिवस</a:t>
            </a:r>
            <a:r>
              <a:rPr lang="en-IN" sz="2000" dirty="0"/>
              <a:t> </a:t>
            </a:r>
            <a:r>
              <a:rPr lang="en-IN" sz="2000" dirty="0" err="1"/>
              <a:t>के</a:t>
            </a:r>
            <a:r>
              <a:rPr lang="en-IN" sz="2000" dirty="0"/>
              <a:t> </a:t>
            </a:r>
            <a:r>
              <a:rPr lang="en-IN" sz="2000" dirty="0" err="1"/>
              <a:t>रूप</a:t>
            </a:r>
            <a:r>
              <a:rPr lang="en-IN" sz="2000" dirty="0"/>
              <a:t> </a:t>
            </a:r>
            <a:r>
              <a:rPr lang="en-IN" sz="2000" dirty="0" err="1"/>
              <a:t>में</a:t>
            </a:r>
            <a:r>
              <a:rPr lang="en-IN" sz="2000" dirty="0"/>
              <a:t> </a:t>
            </a:r>
            <a:r>
              <a:rPr lang="en-IN" sz="2000" dirty="0" err="1"/>
              <a:t>मनाया</a:t>
            </a:r>
            <a:r>
              <a:rPr lang="en-IN" sz="2000" dirty="0"/>
              <a:t> </a:t>
            </a:r>
            <a:r>
              <a:rPr lang="en-IN" sz="2000" dirty="0" err="1"/>
              <a:t>जाता</a:t>
            </a:r>
            <a:r>
              <a:rPr lang="en-IN" sz="2000" dirty="0"/>
              <a:t> </a:t>
            </a:r>
            <a:r>
              <a:rPr lang="en-IN" sz="2000" dirty="0" err="1"/>
              <a:t>है</a:t>
            </a:r>
            <a:r>
              <a:rPr lang="en-IN" sz="2000" dirty="0"/>
              <a:t>।</a:t>
            </a:r>
          </a:p>
        </p:txBody>
      </p:sp>
    </p:spTree>
    <p:extLst>
      <p:ext uri="{BB962C8B-B14F-4D97-AF65-F5344CB8AC3E}">
        <p14:creationId xmlns:p14="http://schemas.microsoft.com/office/powerpoint/2010/main" val="108077763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0A7675-9284-4E90-93C0-9422BA1D5238}"/>
              </a:ext>
            </a:extLst>
          </p:cNvPr>
          <p:cNvSpPr>
            <a:spLocks noGrp="1"/>
          </p:cNvSpPr>
          <p:nvPr>
            <p:ph type="title"/>
          </p:nvPr>
        </p:nvSpPr>
        <p:spPr/>
        <p:txBody>
          <a:bodyPr/>
          <a:lstStyle/>
          <a:p>
            <a:r>
              <a:rPr lang="hi-IN" dirty="0"/>
              <a:t>नुक्कड़ नाटकों के लोकप्रिय विषय</a:t>
            </a:r>
            <a:endParaRPr lang="en-IN" dirty="0"/>
          </a:p>
        </p:txBody>
      </p:sp>
      <p:sp>
        <p:nvSpPr>
          <p:cNvPr id="3" name="Content Placeholder 2">
            <a:extLst>
              <a:ext uri="{FF2B5EF4-FFF2-40B4-BE49-F238E27FC236}">
                <a16:creationId xmlns:a16="http://schemas.microsoft.com/office/drawing/2014/main" id="{B0292A62-D50C-2B09-C42E-28FB7D1B0AC4}"/>
              </a:ext>
            </a:extLst>
          </p:cNvPr>
          <p:cNvSpPr>
            <a:spLocks noGrp="1"/>
          </p:cNvSpPr>
          <p:nvPr>
            <p:ph idx="1"/>
          </p:nvPr>
        </p:nvSpPr>
        <p:spPr/>
        <p:txBody>
          <a:bodyPr>
            <a:normAutofit lnSpcReduction="10000"/>
          </a:bodyPr>
          <a:lstStyle/>
          <a:p>
            <a:pPr algn="just">
              <a:lnSpc>
                <a:spcPct val="150000"/>
              </a:lnSpc>
            </a:pPr>
            <a:r>
              <a:rPr lang="hi-IN" dirty="0"/>
              <a:t>जन सामान्य से जुड़ी समस्याएँ और उनका निराकरण नुक्कड़ नाटकों के लोकप्रिय विषय हैं। ये राजनीतिक, सामाजिक या सास्कृतिक हो सकते हैं। गलत व्यवस्था का विरोध और उसके समांतर एक आदर्श व्यवस्था क्या हो सकती है - यही वह संरचना है, जिस पर नुक्कड़ नाटक की धुरी टिकी हुई है। कभी वह किस्से-कहानियों का प्रचार था, कभी धर्म और कभी राजनैतिक विचारधारा। किसी भी युग और काल में इस तथ्य को रेखांकित कर सकते हैं। आज बड़ी-बड़ी व्यावसायिक-व्यापरिक कंपनियां अपने उत्पादनों के प्रचार के लिए नुक्कड़ नाटकों का प्रयोग कर रही हैं, सरकारी तंत्र अपनी नीतियों-निर्देशों के प्रचार के लिए नुक्कड़ नाटक जैसे माध्यम का सहारा लेता है और राजनीतिक दल चुनाव के दिनों में अपने दल के प्रचार-प्रसार के लिए इस विधा की ओर आकर्षित होते हैं। ऐसे में नुक्कड़ नाटकों के बहुविध रूप और रंग दिखाई पड़ते है।</a:t>
            </a:r>
            <a:endParaRPr lang="en-IN" dirty="0"/>
          </a:p>
        </p:txBody>
      </p:sp>
    </p:spTree>
    <p:extLst>
      <p:ext uri="{BB962C8B-B14F-4D97-AF65-F5344CB8AC3E}">
        <p14:creationId xmlns:p14="http://schemas.microsoft.com/office/powerpoint/2010/main" val="299694991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3DC3A2-867B-2AE1-3F7B-97E619AB0A45}"/>
              </a:ext>
            </a:extLst>
          </p:cNvPr>
          <p:cNvSpPr>
            <a:spLocks noGrp="1"/>
          </p:cNvSpPr>
          <p:nvPr>
            <p:ph type="title"/>
          </p:nvPr>
        </p:nvSpPr>
        <p:spPr/>
        <p:txBody>
          <a:bodyPr/>
          <a:lstStyle/>
          <a:p>
            <a:r>
              <a:rPr lang="hi-IN" dirty="0"/>
              <a:t>एकांकी</a:t>
            </a:r>
            <a:endParaRPr lang="en-IN" dirty="0"/>
          </a:p>
        </p:txBody>
      </p:sp>
      <p:sp>
        <p:nvSpPr>
          <p:cNvPr id="3" name="Content Placeholder 2">
            <a:extLst>
              <a:ext uri="{FF2B5EF4-FFF2-40B4-BE49-F238E27FC236}">
                <a16:creationId xmlns:a16="http://schemas.microsoft.com/office/drawing/2014/main" id="{745F48DE-B523-B0C5-7811-6C7AF638B141}"/>
              </a:ext>
            </a:extLst>
          </p:cNvPr>
          <p:cNvSpPr>
            <a:spLocks noGrp="1"/>
          </p:cNvSpPr>
          <p:nvPr>
            <p:ph idx="1"/>
          </p:nvPr>
        </p:nvSpPr>
        <p:spPr/>
        <p:txBody>
          <a:bodyPr>
            <a:normAutofit/>
          </a:bodyPr>
          <a:lstStyle/>
          <a:p>
            <a:pPr algn="just">
              <a:lnSpc>
                <a:spcPct val="150000"/>
              </a:lnSpc>
            </a:pPr>
            <a:r>
              <a:rPr lang="hi-IN" dirty="0"/>
              <a:t>एक अंक वाले नाटकों को एकांकी कहते हैं। अंग्रेजी के 'वन ऐक्ट प्ले' शब्द के लिए हिंदी में 'एकांकी नाटक' और 'एकांकी' दोनों ही शब्दों का समान रूप से व्यवहार होता है।पश्चिम में एकांकी २०वीं शताब्दी में, विशेषतः प्रथम महायुद्ध के बाद, अत्यन्त प्रचलित और लोकप्रिय हुआ। हिंदी और अन्य भारतीय भाषाओं में उसका व्यापक प्रचलन इस शताब्दी के चौथे दशक में हुआ।</a:t>
            </a:r>
          </a:p>
        </p:txBody>
      </p:sp>
    </p:spTree>
    <p:extLst>
      <p:ext uri="{BB962C8B-B14F-4D97-AF65-F5344CB8AC3E}">
        <p14:creationId xmlns:p14="http://schemas.microsoft.com/office/powerpoint/2010/main" val="41089756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1478FC-2E16-F975-6123-79EB579CA469}"/>
              </a:ext>
            </a:extLst>
          </p:cNvPr>
          <p:cNvSpPr>
            <a:spLocks noGrp="1"/>
          </p:cNvSpPr>
          <p:nvPr>
            <p:ph type="title"/>
          </p:nvPr>
        </p:nvSpPr>
        <p:spPr/>
        <p:txBody>
          <a:bodyPr/>
          <a:lstStyle/>
          <a:p>
            <a:r>
              <a:rPr lang="hi-IN" dirty="0"/>
              <a:t> रचनाविधान </a:t>
            </a:r>
            <a:endParaRPr lang="en-IN" dirty="0"/>
          </a:p>
        </p:txBody>
      </p:sp>
      <p:sp>
        <p:nvSpPr>
          <p:cNvPr id="3" name="Content Placeholder 2">
            <a:extLst>
              <a:ext uri="{FF2B5EF4-FFF2-40B4-BE49-F238E27FC236}">
                <a16:creationId xmlns:a16="http://schemas.microsoft.com/office/drawing/2014/main" id="{EFBBABE4-CD46-DAE9-6DE8-5247BFE8D7A5}"/>
              </a:ext>
            </a:extLst>
          </p:cNvPr>
          <p:cNvSpPr>
            <a:spLocks noGrp="1"/>
          </p:cNvSpPr>
          <p:nvPr>
            <p:ph idx="1"/>
          </p:nvPr>
        </p:nvSpPr>
        <p:spPr/>
        <p:txBody>
          <a:bodyPr>
            <a:normAutofit fontScale="70000" lnSpcReduction="20000"/>
          </a:bodyPr>
          <a:lstStyle/>
          <a:p>
            <a:pPr algn="just">
              <a:lnSpc>
                <a:spcPct val="160000"/>
              </a:lnSpc>
            </a:pPr>
            <a:r>
              <a:rPr lang="hi-IN" dirty="0"/>
              <a:t>सतह पर ही बड़े नाटकों और एकांकियों का आकारगत अंतर स्पष्ट हो जाता है। एकांकी नाटक साधारणत: २० से लेकर ३० मिनट में प्रदर्शित किए जा सकते हैं, जबकि तीन, चार या पाँच अंकोंवाले नाटकों के प्रदर्शन में कई घंटे लगते हैं। लेकिन बड़े नाटकों और एकांकियों का आधारभूत अंतर आकारात्मक न होकर रचनात्मक है। पश्चिम के तीन से लेकर पाँच अंकोंवाले नाटकों में दो या दो से अधिक कथानकों को गूँथ दिया जाता था। इस प्रकार उनमें एक प्रधान कथानक और एक या कई उपकथानक होते थे। संस्कृत नाटकों में भी ऐसे उपकथानक होते थे। ऐसे नाटकों में स्थान या दृश्य, काल और घटनाक्रम में अनवरत परिवर्तन स्वाभाविक था। लेकिन एकांकी में यह संभव नहीं। एकांकी किसी एक नाटकीय घटना या मानसिक स्थिति पर आधारित होता है और प्रभाव की एकाग्रता उसका मुख्य लक्ष्य है। इसलिए एकांकी में स्थान, समय और घटना का संकलनत्रय अनिवार्य सा माना गया है। कहानी और गीत की तरह एकांकी की कला घनत्व या एकाग्रता और मितव्ययता की कला है, जिसमें कम से कम उपकरणों के सहारे ज्यादा से ज्यादा प्रभाव उत्पन्न किया जाता है। एकांकी के कथानक का परिप्रेक्ष्य अत्यंत संकुचित होता है, एक ही मुख्य घटना होती है, एक ही मुख्य चरित्र होता है, एक चरमोत्कर्ष होता है। लंबे भाषणों और विस्तृत व्याख्याओं की जगह उसमें संवाद लाघव होता है। बड़े नाटक और एकांकी का गुणात्मक भेद इसी से स्पष्ट हो जाता है कि बड़े नाटक के कलेवर को काट छाँटकर एकांकी की रचना नहीं की जा सकती, जिस तरह एकांकी के कलेवर को खींच तानकर बड़े नाटक की रचना नहीं की जा सकती।</a:t>
            </a:r>
            <a:endParaRPr lang="en-IN" dirty="0"/>
          </a:p>
          <a:p>
            <a:endParaRPr lang="en-IN" dirty="0"/>
          </a:p>
        </p:txBody>
      </p:sp>
    </p:spTree>
    <p:extLst>
      <p:ext uri="{BB962C8B-B14F-4D97-AF65-F5344CB8AC3E}">
        <p14:creationId xmlns:p14="http://schemas.microsoft.com/office/powerpoint/2010/main" val="358732353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CE0FE4-F31D-3613-5329-23EBF4DA4BE8}"/>
              </a:ext>
            </a:extLst>
          </p:cNvPr>
          <p:cNvSpPr>
            <a:spLocks noGrp="1"/>
          </p:cNvSpPr>
          <p:nvPr>
            <p:ph type="title"/>
          </p:nvPr>
        </p:nvSpPr>
        <p:spPr/>
        <p:txBody>
          <a:bodyPr/>
          <a:lstStyle/>
          <a:p>
            <a:r>
              <a:rPr lang="hi-IN" dirty="0"/>
              <a:t>लोकनाटक</a:t>
            </a:r>
            <a:endParaRPr lang="en-IN" dirty="0"/>
          </a:p>
        </p:txBody>
      </p:sp>
      <p:sp>
        <p:nvSpPr>
          <p:cNvPr id="3" name="Content Placeholder 2">
            <a:extLst>
              <a:ext uri="{FF2B5EF4-FFF2-40B4-BE49-F238E27FC236}">
                <a16:creationId xmlns:a16="http://schemas.microsoft.com/office/drawing/2014/main" id="{9A4A35B3-898D-2123-6A21-680B3C5FCF67}"/>
              </a:ext>
            </a:extLst>
          </p:cNvPr>
          <p:cNvSpPr>
            <a:spLocks noGrp="1"/>
          </p:cNvSpPr>
          <p:nvPr>
            <p:ph idx="1"/>
          </p:nvPr>
        </p:nvSpPr>
        <p:spPr/>
        <p:txBody>
          <a:bodyPr>
            <a:normAutofit fontScale="62500" lnSpcReduction="20000"/>
          </a:bodyPr>
          <a:lstStyle/>
          <a:p>
            <a:pPr algn="just">
              <a:lnSpc>
                <a:spcPct val="170000"/>
              </a:lnSpc>
            </a:pPr>
            <a:r>
              <a:rPr lang="hi-IN" dirty="0"/>
              <a:t>लोकनाट्यों का लोकजीवन से अत्यंत घनिष्ठ संबंध है। यही कारण है कि लोक से संबंधित उत्सवों, अवसरों तथा मांगलिक कार्यों के समय इनका अभिनय किया जाता है। विवाह के अवसर पर अनेक जातियों में यह प्रथा है कि स्त्रियाँ बारात विदा हो जाने पर किसी 'स्वाँग' या 'साँग' का अभिनय प्रस्तुत करती हैं जिसे 'भोजपुरी' प्रदेश में 'डोमकछ' कहते हैं।</a:t>
            </a:r>
          </a:p>
          <a:p>
            <a:pPr algn="just">
              <a:lnSpc>
                <a:spcPct val="170000"/>
              </a:lnSpc>
            </a:pPr>
            <a:r>
              <a:rPr lang="hi-IN" dirty="0"/>
              <a:t>लोकनाट्यों की भाषा बड़ी सरल, क्षेत्रीय तथा सीधी-सादी होती है जिसे कोई भी अनपढ़ व्यक्ति बड़ी आसानी से समझ सकता है। जिस प्रदेश में लोकनाट्यों का अभिनय किया जाता है, नट लोग वहाँ की स्थानीय बोली का ही प्रयोग करते हैं। ये लोग अभिनय के समय गद्य का ही प्रयोग करते हैं। परंतु बीच-बीच में गीत भी गाते जाते हैं। लोकनाट्यों के संवाद बहुत छोटे तथा सरस होते हैं। लंबे कथोपकथनों का इनमें नितांत अभाव होता है। लंबे संवादों को सुनने के लिए ग्रामीण दर्शकों में धैर्य नहीं होता। अत: नाटकीय पात्र संक्षिप्त संवादों का ही प्रयोग करते हैं।</a:t>
            </a:r>
          </a:p>
          <a:p>
            <a:pPr algn="just">
              <a:lnSpc>
                <a:spcPct val="170000"/>
              </a:lnSpc>
            </a:pPr>
            <a:r>
              <a:rPr lang="hi-IN" dirty="0"/>
              <a:t>लोकनाट्यों का कथानक प्राय: ऐतिहासिक, पौराणिक, या सामाजिक होता है। धार्मिक कथावस्तु को लेकर भी अनेक नाटक खेले जाते हैं। बंगाल के लोकनाट्य 'जात्रा' और 'कीर्तन' का आधार धार्मिक आख्यान होता है। राजस्थान में अमरसिंह राठौर की ऐतिहासिक गाथा का अभिनय किया जाता है। केरल प्रदेश में प्रचलित 'यक्षगान' नामक लोकनाट्य का कथानक प्राय: पौराणिक होता है। उत्तरप्रदेश की रामलीला और रासलीला की पृष्ठभूमि धार्मिक है। नौटंकी और स्वाँग की कथावस्तु समाज से अधिक संबंध रखती है।</a:t>
            </a:r>
            <a:endParaRPr lang="en-IN" dirty="0"/>
          </a:p>
        </p:txBody>
      </p:sp>
      <p:pic>
        <p:nvPicPr>
          <p:cNvPr id="5" name="Picture 4">
            <a:extLst>
              <a:ext uri="{FF2B5EF4-FFF2-40B4-BE49-F238E27FC236}">
                <a16:creationId xmlns:a16="http://schemas.microsoft.com/office/drawing/2014/main" id="{114CCAD1-0227-5CBC-DC92-E5D53358B71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932326" y="0"/>
            <a:ext cx="2223354" cy="1480119"/>
          </a:xfrm>
          <a:prstGeom prst="rect">
            <a:avLst/>
          </a:prstGeom>
        </p:spPr>
      </p:pic>
      <p:sp>
        <p:nvSpPr>
          <p:cNvPr id="6" name="TextBox 5">
            <a:extLst>
              <a:ext uri="{FF2B5EF4-FFF2-40B4-BE49-F238E27FC236}">
                <a16:creationId xmlns:a16="http://schemas.microsoft.com/office/drawing/2014/main" id="{E7FDEF45-9BB2-4C8D-402E-279C3E51AC43}"/>
              </a:ext>
            </a:extLst>
          </p:cNvPr>
          <p:cNvSpPr txBox="1"/>
          <p:nvPr/>
        </p:nvSpPr>
        <p:spPr>
          <a:xfrm>
            <a:off x="8981436" y="1489723"/>
            <a:ext cx="2125133" cy="276999"/>
          </a:xfrm>
          <a:prstGeom prst="rect">
            <a:avLst/>
          </a:prstGeom>
          <a:noFill/>
        </p:spPr>
        <p:txBody>
          <a:bodyPr wrap="square" rtlCol="0">
            <a:spAutoFit/>
          </a:bodyPr>
          <a:lstStyle/>
          <a:p>
            <a:r>
              <a:rPr lang="hi-IN" sz="1200" dirty="0"/>
              <a:t>यक्षगान -केरल का लोकनाटक</a:t>
            </a:r>
            <a:endParaRPr lang="en-IN" sz="1200" dirty="0"/>
          </a:p>
        </p:txBody>
      </p:sp>
    </p:spTree>
    <p:extLst>
      <p:ext uri="{BB962C8B-B14F-4D97-AF65-F5344CB8AC3E}">
        <p14:creationId xmlns:p14="http://schemas.microsoft.com/office/powerpoint/2010/main" val="130671545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F12C54-BF44-F9DC-CEE1-E594B5D20F0A}"/>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C8D3CB86-40D9-7E66-73DD-B7B52D2E852B}"/>
              </a:ext>
            </a:extLst>
          </p:cNvPr>
          <p:cNvSpPr>
            <a:spLocks noGrp="1"/>
          </p:cNvSpPr>
          <p:nvPr>
            <p:ph idx="1"/>
          </p:nvPr>
        </p:nvSpPr>
        <p:spPr/>
        <p:txBody>
          <a:bodyPr>
            <a:normAutofit fontScale="70000" lnSpcReduction="20000"/>
          </a:bodyPr>
          <a:lstStyle/>
          <a:p>
            <a:pPr algn="just">
              <a:lnSpc>
                <a:spcPct val="160000"/>
              </a:lnSpc>
            </a:pPr>
            <a:r>
              <a:rPr lang="hi-IN" dirty="0"/>
              <a:t>लोकनाट्यों में प्राय: पुरुष ही स्त्री पात्रों का कार्य किया करते हैं परंतु व्यवसायी नाटक मंडलियाँ साधारण जनता को आकृष्ट करने के लिए सुंदर लड़कियों का भी इस कार्य के लिए उपयोग करती हैं। लोकनाट्यों के पात्र अपनी वेशभूषा की अपेक्षा अपने अभिनय द्वारा ही लोगों को आकृष्ट करने की चेष्टा करते हैं। इन नाटकों के अभिनय में किसी विशेष प्रकार के प्रसाधन, अलंकार या बहुमूल्य वस्त्र आदि की आवश्यकता नहीं होती। कोयला, काजल, खड़िया आदि देशी प्रसाधनों से मुख को प्रसाधित कर तथा उपयुक्त वेशभूषा धारण कर पात्र रंगमंच पर आते हैं। कुछ पात्र प्रसाधन के लिए अब पाउडर और क्रीम का भी प्रयोग करने लगे हैं।</a:t>
            </a:r>
          </a:p>
          <a:p>
            <a:pPr algn="just">
              <a:lnSpc>
                <a:spcPct val="160000"/>
              </a:lnSpc>
            </a:pPr>
            <a:endParaRPr lang="hi-IN" dirty="0"/>
          </a:p>
          <a:p>
            <a:pPr algn="just">
              <a:lnSpc>
                <a:spcPct val="160000"/>
              </a:lnSpc>
            </a:pPr>
            <a:r>
              <a:rPr lang="hi-IN" dirty="0"/>
              <a:t>लोकनाट्य खुले हुए रंगमंच पर खेले जाते हैं। दर्शकगण मैदान में आकाश के नीचे बैठकर नाटक का अभिनय देखते हैं। किसी मंदिर के सामने का ऊँचा चबूतरा या ऊँचा टीला ही रंगमंच के लिए प्रयुक्त किया जाता है। कहीं कहीं काठ के ऊँचे तख्तों का बिछाकर मंच तैयार किया जाता है। इन रंगमंचों पर परदे नहीं होते। अत: किसी दृश्य की समाप्ति पर कोई परदा नहीं गिरता। नाटक के पात्रगण किस पेड़ या दीवाल की आड़ में बैठकर अपना प्रसाधन किया करते हैं, जो उनके लिए 'ग्रीनरूप' का काम करता है।</a:t>
            </a:r>
            <a:endParaRPr lang="en-IN" dirty="0"/>
          </a:p>
        </p:txBody>
      </p:sp>
    </p:spTree>
    <p:extLst>
      <p:ext uri="{BB962C8B-B14F-4D97-AF65-F5344CB8AC3E}">
        <p14:creationId xmlns:p14="http://schemas.microsoft.com/office/powerpoint/2010/main" val="81774394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0E7835-615B-B746-66D1-EF746EA82173}"/>
              </a:ext>
            </a:extLst>
          </p:cNvPr>
          <p:cNvSpPr>
            <a:spLocks noGrp="1"/>
          </p:cNvSpPr>
          <p:nvPr>
            <p:ph type="title"/>
          </p:nvPr>
        </p:nvSpPr>
        <p:spPr>
          <a:xfrm>
            <a:off x="982134" y="2617258"/>
            <a:ext cx="10515600" cy="1325563"/>
          </a:xfrm>
        </p:spPr>
        <p:txBody>
          <a:bodyPr/>
          <a:lstStyle/>
          <a:p>
            <a:pPr algn="ctr"/>
            <a:r>
              <a:rPr lang="hi-IN" dirty="0"/>
              <a:t>धन्यवाद</a:t>
            </a:r>
            <a:endParaRPr lang="en-IN" dirty="0"/>
          </a:p>
        </p:txBody>
      </p:sp>
      <p:sp>
        <p:nvSpPr>
          <p:cNvPr id="3" name="TextBox 3">
            <a:extLst>
              <a:ext uri="{FF2B5EF4-FFF2-40B4-BE49-F238E27FC236}">
                <a16:creationId xmlns:a16="http://schemas.microsoft.com/office/drawing/2014/main" id="{1984445E-723E-F8AC-DF4E-E34710F204A2}"/>
              </a:ext>
            </a:extLst>
          </p:cNvPr>
          <p:cNvSpPr txBox="1"/>
          <p:nvPr/>
        </p:nvSpPr>
        <p:spPr>
          <a:xfrm>
            <a:off x="1697566" y="5112435"/>
            <a:ext cx="8847667" cy="646331"/>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hi-IN" dirty="0">
              <a:latin typeface="Kokila" pitchFamily="34" charset="0"/>
              <a:ea typeface="Calibri" pitchFamily="34" charset="0"/>
              <a:cs typeface="Kokila" pitchFamily="34" charset="0"/>
            </a:endParaRPr>
          </a:p>
          <a:p>
            <a:pPr algn="ctr"/>
            <a:r>
              <a:rPr lang="hi-IN" b="1" dirty="0">
                <a:latin typeface="Kokila" pitchFamily="34" charset="0"/>
                <a:ea typeface="Calibri" pitchFamily="34" charset="0"/>
                <a:cs typeface="Kokila" pitchFamily="34" charset="0"/>
              </a:rPr>
              <a:t>यह ज्ञान के विविध माध्यमों से अध्ययन-अध्यापन हेतु संकलन मात्र है. इसमें मौलिकता सम्बन्धी कोई दावा नहीं है</a:t>
            </a:r>
            <a:r>
              <a:rPr lang="hi-IN" dirty="0">
                <a:latin typeface="Kokila" pitchFamily="34" charset="0"/>
                <a:ea typeface="Calibri" pitchFamily="34" charset="0"/>
                <a:cs typeface="Kokila" pitchFamily="34" charset="0"/>
              </a:rPr>
              <a:t>.  </a:t>
            </a:r>
            <a:endParaRPr lang="en-US" dirty="0"/>
          </a:p>
        </p:txBody>
      </p:sp>
    </p:spTree>
    <p:extLst>
      <p:ext uri="{BB962C8B-B14F-4D97-AF65-F5344CB8AC3E}">
        <p14:creationId xmlns:p14="http://schemas.microsoft.com/office/powerpoint/2010/main" val="1286152324"/>
      </p:ext>
    </p:extLst>
  </p:cSld>
  <p:clrMapOvr>
    <a:masterClrMapping/>
  </p:clrMapOvr>
</p:sld>
</file>

<file path=ppt/theme/theme1.xml><?xml version="1.0" encoding="utf-8"?>
<a:theme xmlns:a="http://schemas.openxmlformats.org/drawingml/2006/main" name="Retrospect">
  <a:themeElements>
    <a:clrScheme name="Retrospect">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docProps/app.xml><?xml version="1.0" encoding="utf-8"?>
<Properties xmlns="http://schemas.openxmlformats.org/officeDocument/2006/extended-properties" xmlns:vt="http://schemas.openxmlformats.org/officeDocument/2006/docPropsVTypes">
  <Template>Retrospect</Template>
  <TotalTime>106</TotalTime>
  <Words>1935</Words>
  <Application>Microsoft Office PowerPoint</Application>
  <PresentationFormat>Widescreen</PresentationFormat>
  <Paragraphs>49</Paragraphs>
  <Slides>13</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13</vt:i4>
      </vt:variant>
    </vt:vector>
  </HeadingPairs>
  <TitlesOfParts>
    <vt:vector size="17" baseType="lpstr">
      <vt:lpstr>Calibri</vt:lpstr>
      <vt:lpstr>Calibri Light</vt:lpstr>
      <vt:lpstr>Kokila</vt:lpstr>
      <vt:lpstr>Retrospect</vt:lpstr>
      <vt:lpstr>हिंदी नाटक और उसके प्रमुख रूप</vt:lpstr>
      <vt:lpstr>प्रस्तावना</vt:lpstr>
      <vt:lpstr>प्रमुख रूप</vt:lpstr>
      <vt:lpstr>काव्य-नाटक में निम्नलिखित विशेषताएँ होती हैं।</vt:lpstr>
      <vt:lpstr>काव्य-नाटक के तत्त्व</vt:lpstr>
      <vt:lpstr>हिंदी में काव्य-नाटक का विकास</vt:lpstr>
      <vt:lpstr>नुक्कड़ नाटक</vt:lpstr>
      <vt:lpstr>नुक्कड़ नाटकों के लोकप्रिय विषय</vt:lpstr>
      <vt:lpstr>एकांकी</vt:lpstr>
      <vt:lpstr> रचनाविधान </vt:lpstr>
      <vt:lpstr>लोकनाटक</vt:lpstr>
      <vt:lpstr>PowerPoint Presentation</vt:lpstr>
      <vt:lpstr>धन्यवाद</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हिंदी भाषा के विविध रूप</dc:title>
  <dc:creator>Neha Mishra</dc:creator>
  <cp:lastModifiedBy>Neha Mishra</cp:lastModifiedBy>
  <cp:revision>40</cp:revision>
  <dcterms:created xsi:type="dcterms:W3CDTF">2022-07-17T02:25:21Z</dcterms:created>
  <dcterms:modified xsi:type="dcterms:W3CDTF">2022-07-19T04:46:33Z</dcterms:modified>
</cp:coreProperties>
</file>